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4630400" cy="8229600"/>
  <p:notesSz cx="8229600" cy="14630400"/>
  <p:embeddedFontLst>
    <p:embeddedFont>
      <p:font typeface="Cabin" panose="020B0604020202020204" charset="0"/>
      <p:regular r:id="rId13"/>
    </p:embeddedFont>
    <p:embeddedFont>
      <p:font typeface="Unbounded" panose="020B0604020202020204" charset="0"/>
      <p:regular r:id="rId1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p:scale>
          <a:sx n="90" d="100"/>
          <a:sy n="90" d="100"/>
        </p:scale>
        <p:origin x="666" y="18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14349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hyperlink" Target="https://github.com/Saysee09/Financial-Performance-Dashboard-" TargetMode="Externa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9.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10.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7315200" cy="8229600"/>
          </a:xfrm>
          <a:prstGeom prst="rect">
            <a:avLst/>
          </a:prstGeom>
        </p:spPr>
      </p:pic>
      <p:pic>
        <p:nvPicPr>
          <p:cNvPr id="3" name="Image 1" descr="preencoded.png"/>
          <p:cNvPicPr>
            <a:picLocks noChangeAspect="1"/>
          </p:cNvPicPr>
          <p:nvPr/>
        </p:nvPicPr>
        <p:blipFill>
          <a:blip r:embed="rId4"/>
          <a:stretch>
            <a:fillRect/>
          </a:stretch>
        </p:blipFill>
        <p:spPr>
          <a:xfrm>
            <a:off x="299323" y="2301240"/>
            <a:ext cx="6716554" cy="3627001"/>
          </a:xfrm>
          <a:prstGeom prst="rect">
            <a:avLst/>
          </a:prstGeom>
        </p:spPr>
      </p:pic>
      <p:sp>
        <p:nvSpPr>
          <p:cNvPr id="4" name="Text 0"/>
          <p:cNvSpPr/>
          <p:nvPr/>
        </p:nvSpPr>
        <p:spPr>
          <a:xfrm>
            <a:off x="8156496" y="1395889"/>
            <a:ext cx="5632490" cy="704017"/>
          </a:xfrm>
          <a:prstGeom prst="rect">
            <a:avLst/>
          </a:prstGeom>
          <a:noFill/>
          <a:ln/>
        </p:spPr>
        <p:txBody>
          <a:bodyPr wrap="none" lIns="0" tIns="0" rIns="0" bIns="0" rtlCol="0" anchor="t"/>
          <a:lstStyle/>
          <a:p>
            <a:pPr marL="0" indent="0" algn="ctr">
              <a:lnSpc>
                <a:spcPts val="5500"/>
              </a:lnSpc>
              <a:buNone/>
            </a:pPr>
            <a:r>
              <a:rPr lang="en-US" sz="4400" dirty="0">
                <a:solidFill>
                  <a:srgbClr val="FFFFFF"/>
                </a:solidFill>
                <a:latin typeface="Unbounded" pitchFamily="34" charset="0"/>
                <a:ea typeface="Unbounded" pitchFamily="34" charset="-122"/>
                <a:cs typeface="Unbounded" pitchFamily="34" charset="-120"/>
              </a:rPr>
              <a:t>Overview </a:t>
            </a:r>
            <a:endParaRPr lang="en-US" sz="4400" dirty="0"/>
          </a:p>
        </p:txBody>
      </p:sp>
      <p:sp>
        <p:nvSpPr>
          <p:cNvPr id="5" name="Text 1"/>
          <p:cNvSpPr/>
          <p:nvPr/>
        </p:nvSpPr>
        <p:spPr>
          <a:xfrm>
            <a:off x="8152924" y="2458879"/>
            <a:ext cx="5639753" cy="3447217"/>
          </a:xfrm>
          <a:prstGeom prst="rect">
            <a:avLst/>
          </a:prstGeom>
          <a:noFill/>
          <a:ln/>
        </p:spPr>
        <p:txBody>
          <a:bodyPr wrap="square" lIns="0" tIns="0" rIns="0" bIns="0" rtlCol="0" anchor="t"/>
          <a:lstStyle/>
          <a:p>
            <a:pPr marL="0" indent="0" algn="l">
              <a:lnSpc>
                <a:spcPts val="3000"/>
              </a:lnSpc>
              <a:buNone/>
            </a:pPr>
            <a:r>
              <a:rPr lang="en-US" sz="1850" dirty="0">
                <a:solidFill>
                  <a:srgbClr val="CAD6DE"/>
                </a:solidFill>
                <a:latin typeface="Cabin" pitchFamily="34" charset="0"/>
                <a:ea typeface="Cabin" pitchFamily="34" charset="-122"/>
                <a:cs typeface="Cabin" pitchFamily="34" charset="-120"/>
              </a:rPr>
              <a:t>“This dashboard delivers a clear view of financial performance across sales, profit, units sold, and discounts, segmented by product, country, and business type. It helps identify key trends, compare performance across regions, and uncover profit drivers and inefficiencies. From highlighting the Government segment's dominance to revealing high-volume products like Paseo, the dashboard enables smarter decisions backed by data-driven insights.”</a:t>
            </a:r>
            <a:endParaRPr lang="en-US" sz="1850" dirty="0"/>
          </a:p>
        </p:txBody>
      </p:sp>
      <p:pic>
        <p:nvPicPr>
          <p:cNvPr id="6" name="Image 2" descr="preencoded.png">
            <a:hlinkClick r:id="rId5"/>
          </p:cNvPr>
          <p:cNvPicPr>
            <a:picLocks noChangeAspect="1"/>
          </p:cNvPicPr>
          <p:nvPr/>
        </p:nvPicPr>
        <p:blipFill>
          <a:blip r:embed="rId6"/>
          <a:stretch>
            <a:fillRect/>
          </a:stretch>
        </p:blipFill>
        <p:spPr>
          <a:xfrm>
            <a:off x="9670018" y="6175296"/>
            <a:ext cx="2605445" cy="658297"/>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4498896" y="3380303"/>
            <a:ext cx="5632490" cy="726877"/>
          </a:xfrm>
          <a:prstGeom prst="rect">
            <a:avLst/>
          </a:prstGeom>
          <a:noFill/>
          <a:ln/>
        </p:spPr>
        <p:txBody>
          <a:bodyPr wrap="none" lIns="0" tIns="0" rIns="0" bIns="0" rtlCol="0" anchor="t"/>
          <a:lstStyle/>
          <a:p>
            <a:pPr marL="0" indent="0" algn="ctr">
              <a:lnSpc>
                <a:spcPts val="5500"/>
              </a:lnSpc>
              <a:buNone/>
            </a:pPr>
            <a:r>
              <a:rPr lang="en-US" sz="4400" dirty="0">
                <a:solidFill>
                  <a:srgbClr val="000000"/>
                </a:solidFill>
                <a:latin typeface="Unbounded" pitchFamily="34" charset="0"/>
                <a:ea typeface="Unbounded" pitchFamily="34" charset="-122"/>
                <a:cs typeface="Unbounded" pitchFamily="34" charset="-120"/>
              </a:rPr>
              <a:t>🙏</a:t>
            </a:r>
            <a:r>
              <a:rPr lang="en-US" sz="4400" dirty="0">
                <a:solidFill>
                  <a:srgbClr val="FFFFFF"/>
                </a:solidFill>
                <a:latin typeface="Unbounded" pitchFamily="34" charset="0"/>
                <a:ea typeface="Unbounded" pitchFamily="34" charset="-122"/>
                <a:cs typeface="Unbounded" pitchFamily="34" charset="-120"/>
              </a:rPr>
              <a:t>Thank You</a:t>
            </a:r>
            <a:endParaRPr lang="en-US" sz="4400" dirty="0"/>
          </a:p>
        </p:txBody>
      </p:sp>
      <p:sp>
        <p:nvSpPr>
          <p:cNvPr id="3" name="Text 1"/>
          <p:cNvSpPr/>
          <p:nvPr/>
        </p:nvSpPr>
        <p:spPr>
          <a:xfrm>
            <a:off x="837724" y="4466153"/>
            <a:ext cx="12954952" cy="383024"/>
          </a:xfrm>
          <a:prstGeom prst="rect">
            <a:avLst/>
          </a:prstGeom>
          <a:noFill/>
          <a:ln/>
        </p:spPr>
        <p:txBody>
          <a:bodyPr wrap="none" lIns="0" tIns="0" rIns="0" bIns="0" rtlCol="0" anchor="t"/>
          <a:lstStyle/>
          <a:p>
            <a:pPr marL="0" indent="0" algn="l">
              <a:lnSpc>
                <a:spcPts val="3000"/>
              </a:lnSpc>
              <a:buNone/>
            </a:pPr>
            <a:r>
              <a:rPr lang="en-US" sz="1850" dirty="0">
                <a:solidFill>
                  <a:srgbClr val="CAD6DE"/>
                </a:solidFill>
                <a:latin typeface="Cabin" pitchFamily="34" charset="0"/>
                <a:ea typeface="Cabin" pitchFamily="34" charset="-122"/>
                <a:cs typeface="Cabin" pitchFamily="34" charset="-120"/>
              </a:rPr>
              <a:t>“Thank you for your time. I’d be happy to take any questions or walk through specific parts of the dashboard.”</a:t>
            </a:r>
            <a:endParaRPr lang="en-US" sz="18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5062180" y="665321"/>
            <a:ext cx="4505920" cy="578525"/>
          </a:xfrm>
          <a:prstGeom prst="rect">
            <a:avLst/>
          </a:prstGeom>
          <a:noFill/>
          <a:ln/>
        </p:spPr>
        <p:txBody>
          <a:bodyPr wrap="none" lIns="0" tIns="0" rIns="0" bIns="0" rtlCol="0" anchor="t"/>
          <a:lstStyle/>
          <a:p>
            <a:pPr marL="0" indent="0" algn="ctr">
              <a:lnSpc>
                <a:spcPts val="4400"/>
              </a:lnSpc>
              <a:buNone/>
            </a:pPr>
            <a:r>
              <a:rPr lang="en-US" sz="3500" dirty="0">
                <a:solidFill>
                  <a:srgbClr val="000000"/>
                </a:solidFill>
                <a:latin typeface="Unbounded" pitchFamily="34" charset="0"/>
                <a:ea typeface="Unbounded" pitchFamily="34" charset="-122"/>
                <a:cs typeface="Unbounded" pitchFamily="34" charset="-120"/>
              </a:rPr>
              <a:t>📌</a:t>
            </a:r>
            <a:r>
              <a:rPr lang="en-US" sz="3500" dirty="0">
                <a:solidFill>
                  <a:srgbClr val="FFFFFF"/>
                </a:solidFill>
                <a:latin typeface="Unbounded" pitchFamily="34" charset="0"/>
                <a:ea typeface="Unbounded" pitchFamily="34" charset="-122"/>
                <a:cs typeface="Unbounded" pitchFamily="34" charset="-120"/>
              </a:rPr>
              <a:t>KPI Summary</a:t>
            </a:r>
            <a:endParaRPr lang="en-US" sz="3500" dirty="0"/>
          </a:p>
        </p:txBody>
      </p:sp>
      <p:sp>
        <p:nvSpPr>
          <p:cNvPr id="3" name="Text 1"/>
          <p:cNvSpPr/>
          <p:nvPr/>
        </p:nvSpPr>
        <p:spPr>
          <a:xfrm>
            <a:off x="837724" y="1842254"/>
            <a:ext cx="3014305" cy="789861"/>
          </a:xfrm>
          <a:prstGeom prst="rect">
            <a:avLst/>
          </a:prstGeom>
          <a:noFill/>
          <a:ln/>
        </p:spPr>
        <p:txBody>
          <a:bodyPr wrap="none" lIns="0" tIns="0" rIns="0" bIns="0" rtlCol="0" anchor="t"/>
          <a:lstStyle/>
          <a:p>
            <a:pPr marL="0" indent="0" algn="ctr">
              <a:lnSpc>
                <a:spcPts val="6200"/>
              </a:lnSpc>
              <a:buNone/>
            </a:pPr>
            <a:r>
              <a:rPr lang="en-US" sz="6200" dirty="0">
                <a:solidFill>
                  <a:srgbClr val="CAD6DE"/>
                </a:solidFill>
                <a:latin typeface="Unbounded" pitchFamily="34" charset="0"/>
                <a:ea typeface="Unbounded" pitchFamily="34" charset="-122"/>
                <a:cs typeface="Unbounded" pitchFamily="34" charset="-120"/>
              </a:rPr>
              <a:t>$118.73M</a:t>
            </a:r>
            <a:endParaRPr lang="en-US" sz="6200" dirty="0"/>
          </a:p>
        </p:txBody>
      </p:sp>
      <p:sp>
        <p:nvSpPr>
          <p:cNvPr id="4" name="Text 2"/>
          <p:cNvSpPr/>
          <p:nvPr/>
        </p:nvSpPr>
        <p:spPr>
          <a:xfrm>
            <a:off x="837724" y="2931200"/>
            <a:ext cx="3014305" cy="703898"/>
          </a:xfrm>
          <a:prstGeom prst="rect">
            <a:avLst/>
          </a:prstGeom>
          <a:noFill/>
          <a:ln/>
        </p:spPr>
        <p:txBody>
          <a:bodyPr wrap="square" lIns="0" tIns="0" rIns="0" bIns="0" rtlCol="0" anchor="t"/>
          <a:lstStyle/>
          <a:p>
            <a:pPr marL="0" indent="0" algn="ctr">
              <a:lnSpc>
                <a:spcPts val="2750"/>
              </a:lnSpc>
              <a:buNone/>
            </a:pPr>
            <a:r>
              <a:rPr lang="en-US" sz="2200" dirty="0">
                <a:solidFill>
                  <a:srgbClr val="CAD6DE"/>
                </a:solidFill>
                <a:latin typeface="Unbounded" pitchFamily="34" charset="0"/>
                <a:ea typeface="Unbounded" pitchFamily="34" charset="-122"/>
                <a:cs typeface="Unbounded" pitchFamily="34" charset="-120"/>
              </a:rPr>
              <a:t>Total Sales Amount</a:t>
            </a:r>
            <a:endParaRPr lang="en-US" sz="2200" dirty="0"/>
          </a:p>
        </p:txBody>
      </p:sp>
      <p:sp>
        <p:nvSpPr>
          <p:cNvPr id="5" name="Text 3"/>
          <p:cNvSpPr/>
          <p:nvPr/>
        </p:nvSpPr>
        <p:spPr>
          <a:xfrm>
            <a:off x="4151233" y="1842254"/>
            <a:ext cx="3014305" cy="789861"/>
          </a:xfrm>
          <a:prstGeom prst="rect">
            <a:avLst/>
          </a:prstGeom>
          <a:noFill/>
          <a:ln/>
        </p:spPr>
        <p:txBody>
          <a:bodyPr wrap="none" lIns="0" tIns="0" rIns="0" bIns="0" rtlCol="0" anchor="t"/>
          <a:lstStyle/>
          <a:p>
            <a:pPr marL="0" indent="0" algn="ctr">
              <a:lnSpc>
                <a:spcPts val="6200"/>
              </a:lnSpc>
              <a:buNone/>
            </a:pPr>
            <a:r>
              <a:rPr lang="en-US" sz="6200" dirty="0">
                <a:solidFill>
                  <a:srgbClr val="CAD6DE"/>
                </a:solidFill>
                <a:latin typeface="Unbounded" pitchFamily="34" charset="0"/>
                <a:ea typeface="Unbounded" pitchFamily="34" charset="-122"/>
                <a:cs typeface="Unbounded" pitchFamily="34" charset="-120"/>
              </a:rPr>
              <a:t>1.126M</a:t>
            </a:r>
            <a:endParaRPr lang="en-US" sz="6200" dirty="0"/>
          </a:p>
        </p:txBody>
      </p:sp>
      <p:sp>
        <p:nvSpPr>
          <p:cNvPr id="6" name="Text 4"/>
          <p:cNvSpPr/>
          <p:nvPr/>
        </p:nvSpPr>
        <p:spPr>
          <a:xfrm>
            <a:off x="4250293" y="2931200"/>
            <a:ext cx="2816185" cy="351949"/>
          </a:xfrm>
          <a:prstGeom prst="rect">
            <a:avLst/>
          </a:prstGeom>
          <a:noFill/>
          <a:ln/>
        </p:spPr>
        <p:txBody>
          <a:bodyPr wrap="none" lIns="0" tIns="0" rIns="0" bIns="0" rtlCol="0" anchor="t"/>
          <a:lstStyle/>
          <a:p>
            <a:pPr marL="0" indent="0" algn="ctr">
              <a:lnSpc>
                <a:spcPts val="2750"/>
              </a:lnSpc>
              <a:buNone/>
            </a:pPr>
            <a:r>
              <a:rPr lang="en-US" sz="2200" dirty="0">
                <a:solidFill>
                  <a:srgbClr val="CAD6DE"/>
                </a:solidFill>
                <a:latin typeface="Unbounded" pitchFamily="34" charset="0"/>
                <a:ea typeface="Unbounded" pitchFamily="34" charset="-122"/>
                <a:cs typeface="Unbounded" pitchFamily="34" charset="-120"/>
              </a:rPr>
              <a:t>Orders Total</a:t>
            </a:r>
            <a:endParaRPr lang="en-US" sz="2200" dirty="0"/>
          </a:p>
        </p:txBody>
      </p:sp>
      <p:sp>
        <p:nvSpPr>
          <p:cNvPr id="7" name="Text 5"/>
          <p:cNvSpPr/>
          <p:nvPr/>
        </p:nvSpPr>
        <p:spPr>
          <a:xfrm>
            <a:off x="7464743" y="1842254"/>
            <a:ext cx="3014305" cy="789861"/>
          </a:xfrm>
          <a:prstGeom prst="rect">
            <a:avLst/>
          </a:prstGeom>
          <a:noFill/>
          <a:ln/>
        </p:spPr>
        <p:txBody>
          <a:bodyPr wrap="none" lIns="0" tIns="0" rIns="0" bIns="0" rtlCol="0" anchor="t"/>
          <a:lstStyle/>
          <a:p>
            <a:pPr marL="0" indent="0" algn="ctr">
              <a:lnSpc>
                <a:spcPts val="6200"/>
              </a:lnSpc>
              <a:buNone/>
            </a:pPr>
            <a:r>
              <a:rPr lang="en-US" sz="6200" dirty="0">
                <a:solidFill>
                  <a:srgbClr val="CAD6DE"/>
                </a:solidFill>
                <a:latin typeface="Unbounded" pitchFamily="34" charset="0"/>
                <a:ea typeface="Unbounded" pitchFamily="34" charset="-122"/>
                <a:cs typeface="Unbounded" pitchFamily="34" charset="-120"/>
              </a:rPr>
              <a:t>$128M</a:t>
            </a:r>
            <a:endParaRPr lang="en-US" sz="6200" dirty="0"/>
          </a:p>
        </p:txBody>
      </p:sp>
      <p:sp>
        <p:nvSpPr>
          <p:cNvPr id="8" name="Text 6"/>
          <p:cNvSpPr/>
          <p:nvPr/>
        </p:nvSpPr>
        <p:spPr>
          <a:xfrm>
            <a:off x="7563803" y="2931200"/>
            <a:ext cx="2816185" cy="351949"/>
          </a:xfrm>
          <a:prstGeom prst="rect">
            <a:avLst/>
          </a:prstGeom>
          <a:noFill/>
          <a:ln/>
        </p:spPr>
        <p:txBody>
          <a:bodyPr wrap="none" lIns="0" tIns="0" rIns="0" bIns="0" rtlCol="0" anchor="t"/>
          <a:lstStyle/>
          <a:p>
            <a:pPr marL="0" indent="0" algn="ctr">
              <a:lnSpc>
                <a:spcPts val="2750"/>
              </a:lnSpc>
              <a:buNone/>
            </a:pPr>
            <a:r>
              <a:rPr lang="en-US" sz="2200" dirty="0">
                <a:solidFill>
                  <a:srgbClr val="CAD6DE"/>
                </a:solidFill>
                <a:latin typeface="Unbounded" pitchFamily="34" charset="0"/>
                <a:ea typeface="Unbounded" pitchFamily="34" charset="-122"/>
                <a:cs typeface="Unbounded" pitchFamily="34" charset="-120"/>
              </a:rPr>
              <a:t>Gross Sales</a:t>
            </a:r>
            <a:endParaRPr lang="en-US" sz="2200" dirty="0"/>
          </a:p>
        </p:txBody>
      </p:sp>
      <p:sp>
        <p:nvSpPr>
          <p:cNvPr id="9" name="Text 7"/>
          <p:cNvSpPr/>
          <p:nvPr/>
        </p:nvSpPr>
        <p:spPr>
          <a:xfrm>
            <a:off x="10778252" y="1842254"/>
            <a:ext cx="3014424" cy="789861"/>
          </a:xfrm>
          <a:prstGeom prst="rect">
            <a:avLst/>
          </a:prstGeom>
          <a:noFill/>
          <a:ln/>
        </p:spPr>
        <p:txBody>
          <a:bodyPr wrap="none" lIns="0" tIns="0" rIns="0" bIns="0" rtlCol="0" anchor="t"/>
          <a:lstStyle/>
          <a:p>
            <a:pPr marL="0" indent="0" algn="ctr">
              <a:lnSpc>
                <a:spcPts val="6200"/>
              </a:lnSpc>
              <a:buNone/>
            </a:pPr>
            <a:r>
              <a:rPr lang="en-US" sz="6200" dirty="0">
                <a:solidFill>
                  <a:srgbClr val="CAD6DE"/>
                </a:solidFill>
                <a:latin typeface="Unbounded" pitchFamily="34" charset="0"/>
                <a:ea typeface="Unbounded" pitchFamily="34" charset="-122"/>
                <a:cs typeface="Unbounded" pitchFamily="34" charset="-120"/>
              </a:rPr>
              <a:t>$26.1M</a:t>
            </a:r>
            <a:endParaRPr lang="en-US" sz="6200" dirty="0"/>
          </a:p>
        </p:txBody>
      </p:sp>
      <p:sp>
        <p:nvSpPr>
          <p:cNvPr id="10" name="Text 8"/>
          <p:cNvSpPr/>
          <p:nvPr/>
        </p:nvSpPr>
        <p:spPr>
          <a:xfrm>
            <a:off x="10877312" y="2931200"/>
            <a:ext cx="2816185" cy="351949"/>
          </a:xfrm>
          <a:prstGeom prst="rect">
            <a:avLst/>
          </a:prstGeom>
          <a:noFill/>
          <a:ln/>
        </p:spPr>
        <p:txBody>
          <a:bodyPr wrap="none" lIns="0" tIns="0" rIns="0" bIns="0" rtlCol="0" anchor="t"/>
          <a:lstStyle/>
          <a:p>
            <a:pPr marL="0" indent="0" algn="ctr">
              <a:lnSpc>
                <a:spcPts val="2750"/>
              </a:lnSpc>
              <a:buNone/>
            </a:pPr>
            <a:r>
              <a:rPr lang="en-US" sz="2200" dirty="0">
                <a:solidFill>
                  <a:srgbClr val="CAD6DE"/>
                </a:solidFill>
                <a:latin typeface="Unbounded" pitchFamily="34" charset="0"/>
                <a:ea typeface="Unbounded" pitchFamily="34" charset="-122"/>
                <a:cs typeface="Unbounded" pitchFamily="34" charset="-120"/>
              </a:rPr>
              <a:t>Total Profit</a:t>
            </a:r>
            <a:endParaRPr lang="en-US" sz="2200" dirty="0"/>
          </a:p>
        </p:txBody>
      </p:sp>
      <p:sp>
        <p:nvSpPr>
          <p:cNvPr id="11" name="Text 9"/>
          <p:cNvSpPr/>
          <p:nvPr/>
        </p:nvSpPr>
        <p:spPr>
          <a:xfrm>
            <a:off x="4151233" y="4353163"/>
            <a:ext cx="3014305" cy="789861"/>
          </a:xfrm>
          <a:prstGeom prst="rect">
            <a:avLst/>
          </a:prstGeom>
          <a:noFill/>
          <a:ln/>
        </p:spPr>
        <p:txBody>
          <a:bodyPr wrap="none" lIns="0" tIns="0" rIns="0" bIns="0" rtlCol="0" anchor="t"/>
          <a:lstStyle/>
          <a:p>
            <a:pPr marL="0" indent="0" algn="ctr">
              <a:lnSpc>
                <a:spcPts val="6200"/>
              </a:lnSpc>
              <a:buNone/>
            </a:pPr>
            <a:r>
              <a:rPr lang="en-US" sz="6200" dirty="0">
                <a:solidFill>
                  <a:srgbClr val="CAD6DE"/>
                </a:solidFill>
                <a:latin typeface="Unbounded" pitchFamily="34" charset="0"/>
                <a:ea typeface="Unbounded" pitchFamily="34" charset="-122"/>
                <a:cs typeface="Unbounded" pitchFamily="34" charset="-120"/>
              </a:rPr>
              <a:t>20.4%</a:t>
            </a:r>
            <a:endParaRPr lang="en-US" sz="6200" dirty="0"/>
          </a:p>
        </p:txBody>
      </p:sp>
      <p:sp>
        <p:nvSpPr>
          <p:cNvPr id="12" name="Text 10"/>
          <p:cNvSpPr/>
          <p:nvPr/>
        </p:nvSpPr>
        <p:spPr>
          <a:xfrm>
            <a:off x="4151233" y="5442109"/>
            <a:ext cx="3014305" cy="703898"/>
          </a:xfrm>
          <a:prstGeom prst="rect">
            <a:avLst/>
          </a:prstGeom>
          <a:noFill/>
          <a:ln/>
        </p:spPr>
        <p:txBody>
          <a:bodyPr wrap="square" lIns="0" tIns="0" rIns="0" bIns="0" rtlCol="0" anchor="t"/>
          <a:lstStyle/>
          <a:p>
            <a:pPr marL="0" indent="0" algn="ctr">
              <a:lnSpc>
                <a:spcPts val="2750"/>
              </a:lnSpc>
              <a:buNone/>
            </a:pPr>
            <a:r>
              <a:rPr lang="en-US" sz="2200" dirty="0">
                <a:solidFill>
                  <a:srgbClr val="CAD6DE"/>
                </a:solidFill>
                <a:latin typeface="Unbounded" pitchFamily="34" charset="0"/>
                <a:ea typeface="Unbounded" pitchFamily="34" charset="-122"/>
                <a:cs typeface="Unbounded" pitchFamily="34" charset="-120"/>
              </a:rPr>
              <a:t>Overall Profit Margin</a:t>
            </a:r>
            <a:endParaRPr lang="en-US" sz="2200" dirty="0"/>
          </a:p>
        </p:txBody>
      </p:sp>
      <p:sp>
        <p:nvSpPr>
          <p:cNvPr id="13" name="Text 11"/>
          <p:cNvSpPr/>
          <p:nvPr/>
        </p:nvSpPr>
        <p:spPr>
          <a:xfrm>
            <a:off x="7464743" y="4353163"/>
            <a:ext cx="3014305" cy="789861"/>
          </a:xfrm>
          <a:prstGeom prst="rect">
            <a:avLst/>
          </a:prstGeom>
          <a:noFill/>
          <a:ln/>
        </p:spPr>
        <p:txBody>
          <a:bodyPr wrap="none" lIns="0" tIns="0" rIns="0" bIns="0" rtlCol="0" anchor="t"/>
          <a:lstStyle/>
          <a:p>
            <a:pPr marL="0" indent="0" algn="ctr">
              <a:lnSpc>
                <a:spcPts val="6200"/>
              </a:lnSpc>
              <a:buNone/>
            </a:pPr>
            <a:r>
              <a:rPr lang="en-US" sz="6200" dirty="0">
                <a:solidFill>
                  <a:srgbClr val="CAD6DE"/>
                </a:solidFill>
                <a:latin typeface="Unbounded" pitchFamily="34" charset="0"/>
                <a:ea typeface="Unbounded" pitchFamily="34" charset="-122"/>
                <a:cs typeface="Unbounded" pitchFamily="34" charset="-120"/>
              </a:rPr>
              <a:t>$9.21M</a:t>
            </a:r>
            <a:endParaRPr lang="en-US" sz="6200" dirty="0"/>
          </a:p>
        </p:txBody>
      </p:sp>
      <p:sp>
        <p:nvSpPr>
          <p:cNvPr id="14" name="Text 12"/>
          <p:cNvSpPr/>
          <p:nvPr/>
        </p:nvSpPr>
        <p:spPr>
          <a:xfrm>
            <a:off x="7563803" y="5442109"/>
            <a:ext cx="2816185" cy="351949"/>
          </a:xfrm>
          <a:prstGeom prst="rect">
            <a:avLst/>
          </a:prstGeom>
          <a:noFill/>
          <a:ln/>
        </p:spPr>
        <p:txBody>
          <a:bodyPr wrap="none" lIns="0" tIns="0" rIns="0" bIns="0" rtlCol="0" anchor="t"/>
          <a:lstStyle/>
          <a:p>
            <a:pPr marL="0" indent="0" algn="ctr">
              <a:lnSpc>
                <a:spcPts val="2750"/>
              </a:lnSpc>
              <a:buNone/>
            </a:pPr>
            <a:r>
              <a:rPr lang="en-US" sz="2200" dirty="0">
                <a:solidFill>
                  <a:srgbClr val="CAD6DE"/>
                </a:solidFill>
                <a:latin typeface="Unbounded" pitchFamily="34" charset="0"/>
                <a:ea typeface="Unbounded" pitchFamily="34" charset="-122"/>
                <a:cs typeface="Unbounded" pitchFamily="34" charset="-120"/>
              </a:rPr>
              <a:t>Total Discounts</a:t>
            </a:r>
            <a:endParaRPr lang="en-US" sz="2200" dirty="0"/>
          </a:p>
        </p:txBody>
      </p:sp>
      <p:sp>
        <p:nvSpPr>
          <p:cNvPr id="15" name="Text 13"/>
          <p:cNvSpPr/>
          <p:nvPr/>
        </p:nvSpPr>
        <p:spPr>
          <a:xfrm>
            <a:off x="837724" y="6415207"/>
            <a:ext cx="12954952" cy="1149072"/>
          </a:xfrm>
          <a:prstGeom prst="rect">
            <a:avLst/>
          </a:prstGeom>
          <a:noFill/>
          <a:ln/>
        </p:spPr>
        <p:txBody>
          <a:bodyPr wrap="square" lIns="0" tIns="0" rIns="0" bIns="0" rtlCol="0" anchor="t"/>
          <a:lstStyle/>
          <a:p>
            <a:pPr marL="0" indent="0" algn="l">
              <a:lnSpc>
                <a:spcPts val="3000"/>
              </a:lnSpc>
              <a:buNone/>
            </a:pPr>
            <a:r>
              <a:rPr lang="en-US" sz="1850" dirty="0">
                <a:solidFill>
                  <a:srgbClr val="CAD6DE"/>
                </a:solidFill>
                <a:latin typeface="Cabin" pitchFamily="34" charset="0"/>
                <a:ea typeface="Cabin" pitchFamily="34" charset="-122"/>
                <a:cs typeface="Cabin" pitchFamily="34" charset="-120"/>
              </a:rPr>
              <a:t>“Here are the key performance indicators: Total Sales Amount stands at </a:t>
            </a:r>
            <a:r>
              <a:rPr lang="en-US" sz="1850" b="1" dirty="0">
                <a:solidFill>
                  <a:srgbClr val="CAD6DE"/>
                </a:solidFill>
                <a:latin typeface="Cabin" pitchFamily="34" charset="0"/>
                <a:ea typeface="Cabin" pitchFamily="34" charset="-122"/>
                <a:cs typeface="Cabin" pitchFamily="34" charset="-120"/>
              </a:rPr>
              <a:t>$118.73 million</a:t>
            </a:r>
            <a:r>
              <a:rPr lang="en-US" sz="1850" dirty="0">
                <a:solidFill>
                  <a:srgbClr val="CAD6DE"/>
                </a:solidFill>
                <a:latin typeface="Cabin" pitchFamily="34" charset="0"/>
                <a:ea typeface="Cabin" pitchFamily="34" charset="-122"/>
                <a:cs typeface="Cabin" pitchFamily="34" charset="-120"/>
              </a:rPr>
              <a:t>, Orders total </a:t>
            </a:r>
            <a:r>
              <a:rPr lang="en-US" sz="1850" b="1" dirty="0">
                <a:solidFill>
                  <a:srgbClr val="CAD6DE"/>
                </a:solidFill>
                <a:latin typeface="Cabin" pitchFamily="34" charset="0"/>
                <a:ea typeface="Cabin" pitchFamily="34" charset="-122"/>
                <a:cs typeface="Cabin" pitchFamily="34" charset="-120"/>
              </a:rPr>
              <a:t>1.126 million</a:t>
            </a:r>
            <a:r>
              <a:rPr lang="en-US" sz="1850" dirty="0">
                <a:solidFill>
                  <a:srgbClr val="CAD6DE"/>
                </a:solidFill>
                <a:latin typeface="Cabin" pitchFamily="34" charset="0"/>
                <a:ea typeface="Cabin" pitchFamily="34" charset="-122"/>
                <a:cs typeface="Cabin" pitchFamily="34" charset="-120"/>
              </a:rPr>
              <a:t>, Gross Sales are </a:t>
            </a:r>
            <a:r>
              <a:rPr lang="en-US" sz="1850" b="1" dirty="0">
                <a:solidFill>
                  <a:srgbClr val="CAD6DE"/>
                </a:solidFill>
                <a:latin typeface="Cabin" pitchFamily="34" charset="0"/>
                <a:ea typeface="Cabin" pitchFamily="34" charset="-122"/>
                <a:cs typeface="Cabin" pitchFamily="34" charset="-120"/>
              </a:rPr>
              <a:t>$128 million</a:t>
            </a:r>
            <a:r>
              <a:rPr lang="en-US" sz="1850" dirty="0">
                <a:solidFill>
                  <a:srgbClr val="CAD6DE"/>
                </a:solidFill>
                <a:latin typeface="Cabin" pitchFamily="34" charset="0"/>
                <a:ea typeface="Cabin" pitchFamily="34" charset="-122"/>
                <a:cs typeface="Cabin" pitchFamily="34" charset="-120"/>
              </a:rPr>
              <a:t>, Total Profit is </a:t>
            </a:r>
            <a:r>
              <a:rPr lang="en-US" sz="1850" b="1" dirty="0">
                <a:solidFill>
                  <a:srgbClr val="CAD6DE"/>
                </a:solidFill>
                <a:latin typeface="Cabin" pitchFamily="34" charset="0"/>
                <a:ea typeface="Cabin" pitchFamily="34" charset="-122"/>
                <a:cs typeface="Cabin" pitchFamily="34" charset="-120"/>
              </a:rPr>
              <a:t>$26.1 million</a:t>
            </a:r>
            <a:r>
              <a:rPr lang="en-US" sz="1850" dirty="0">
                <a:solidFill>
                  <a:srgbClr val="CAD6DE"/>
                </a:solidFill>
                <a:latin typeface="Cabin" pitchFamily="34" charset="0"/>
                <a:ea typeface="Cabin" pitchFamily="34" charset="-122"/>
                <a:cs typeface="Cabin" pitchFamily="34" charset="-120"/>
              </a:rPr>
              <a:t>, The overall Profit Margin is </a:t>
            </a:r>
            <a:r>
              <a:rPr lang="en-US" sz="1850" b="1" dirty="0">
                <a:solidFill>
                  <a:srgbClr val="CAD6DE"/>
                </a:solidFill>
                <a:latin typeface="Cabin" pitchFamily="34" charset="0"/>
                <a:ea typeface="Cabin" pitchFamily="34" charset="-122"/>
                <a:cs typeface="Cabin" pitchFamily="34" charset="-120"/>
              </a:rPr>
              <a:t>20.4%</a:t>
            </a:r>
            <a:r>
              <a:rPr lang="en-US" sz="1850" dirty="0">
                <a:solidFill>
                  <a:srgbClr val="CAD6DE"/>
                </a:solidFill>
                <a:latin typeface="Cabin" pitchFamily="34" charset="0"/>
                <a:ea typeface="Cabin" pitchFamily="34" charset="-122"/>
                <a:cs typeface="Cabin" pitchFamily="34" charset="-120"/>
              </a:rPr>
              <a:t>, And the total Discounts given amount to </a:t>
            </a:r>
            <a:r>
              <a:rPr lang="en-US" sz="1850" b="1" dirty="0">
                <a:solidFill>
                  <a:srgbClr val="CAD6DE"/>
                </a:solidFill>
                <a:latin typeface="Cabin" pitchFamily="34" charset="0"/>
                <a:ea typeface="Cabin" pitchFamily="34" charset="-122"/>
                <a:cs typeface="Cabin" pitchFamily="34" charset="-120"/>
              </a:rPr>
              <a:t>$9.21 million</a:t>
            </a:r>
            <a:r>
              <a:rPr lang="en-US" sz="1850" dirty="0">
                <a:solidFill>
                  <a:srgbClr val="CAD6DE"/>
                </a:solidFill>
                <a:latin typeface="Cabin" pitchFamily="34" charset="0"/>
                <a:ea typeface="Cabin" pitchFamily="34" charset="-122"/>
                <a:cs typeface="Cabin" pitchFamily="34" charset="-120"/>
              </a:rPr>
              <a:t>. These KPIs offer a quick snapshot of our business performance.”</a:t>
            </a:r>
            <a:endParaRPr lang="en-US" sz="18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7315200" cy="8229600"/>
          </a:xfrm>
          <a:prstGeom prst="rect">
            <a:avLst/>
          </a:prstGeom>
        </p:spPr>
      </p:pic>
      <p:pic>
        <p:nvPicPr>
          <p:cNvPr id="3" name="Image 1" descr="preencoded.png"/>
          <p:cNvPicPr>
            <a:picLocks noChangeAspect="1"/>
          </p:cNvPicPr>
          <p:nvPr/>
        </p:nvPicPr>
        <p:blipFill>
          <a:blip r:embed="rId4"/>
          <a:stretch>
            <a:fillRect/>
          </a:stretch>
        </p:blipFill>
        <p:spPr>
          <a:xfrm>
            <a:off x="299323" y="2301240"/>
            <a:ext cx="6716554" cy="3627001"/>
          </a:xfrm>
          <a:prstGeom prst="rect">
            <a:avLst/>
          </a:prstGeom>
        </p:spPr>
      </p:pic>
      <p:sp>
        <p:nvSpPr>
          <p:cNvPr id="4" name="Text 0"/>
          <p:cNvSpPr/>
          <p:nvPr/>
        </p:nvSpPr>
        <p:spPr>
          <a:xfrm>
            <a:off x="8152924" y="1998464"/>
            <a:ext cx="5639753" cy="1282184"/>
          </a:xfrm>
          <a:prstGeom prst="rect">
            <a:avLst/>
          </a:prstGeom>
          <a:noFill/>
          <a:ln/>
        </p:spPr>
        <p:txBody>
          <a:bodyPr wrap="square" lIns="0" tIns="0" rIns="0" bIns="0" rtlCol="0" anchor="t"/>
          <a:lstStyle/>
          <a:p>
            <a:pPr marL="0" indent="0" algn="ctr">
              <a:lnSpc>
                <a:spcPts val="3300"/>
              </a:lnSpc>
              <a:buNone/>
            </a:pPr>
            <a:r>
              <a:rPr lang="en-US" sz="2650" dirty="0">
                <a:solidFill>
                  <a:srgbClr val="000000"/>
                </a:solidFill>
                <a:latin typeface="Unbounded" pitchFamily="34" charset="0"/>
                <a:ea typeface="Unbounded" pitchFamily="34" charset="-122"/>
                <a:cs typeface="Unbounded" pitchFamily="34" charset="-120"/>
              </a:rPr>
              <a:t>🌍</a:t>
            </a:r>
            <a:r>
              <a:rPr lang="en-US" sz="2650" dirty="0">
                <a:solidFill>
                  <a:srgbClr val="FFFFFF"/>
                </a:solidFill>
                <a:latin typeface="Unbounded" pitchFamily="34" charset="0"/>
                <a:ea typeface="Unbounded" pitchFamily="34" charset="-122"/>
                <a:cs typeface="Unbounded" pitchFamily="34" charset="-120"/>
              </a:rPr>
              <a:t>Country-wise Sales Breakdown by Segment (Stacked Column)</a:t>
            </a:r>
            <a:endParaRPr lang="en-US" sz="2650" dirty="0"/>
          </a:p>
        </p:txBody>
      </p:sp>
      <p:sp>
        <p:nvSpPr>
          <p:cNvPr id="5" name="Text 1"/>
          <p:cNvSpPr/>
          <p:nvPr/>
        </p:nvSpPr>
        <p:spPr>
          <a:xfrm>
            <a:off x="8152924" y="3549848"/>
            <a:ext cx="5639753" cy="2681168"/>
          </a:xfrm>
          <a:prstGeom prst="rect">
            <a:avLst/>
          </a:prstGeom>
          <a:noFill/>
          <a:ln/>
        </p:spPr>
        <p:txBody>
          <a:bodyPr wrap="square" lIns="0" tIns="0" rIns="0" bIns="0" rtlCol="0" anchor="t"/>
          <a:lstStyle/>
          <a:p>
            <a:pPr marL="0" indent="0" algn="l">
              <a:lnSpc>
                <a:spcPts val="3000"/>
              </a:lnSpc>
              <a:buNone/>
            </a:pPr>
            <a:r>
              <a:rPr lang="en-US" sz="1850" dirty="0">
                <a:solidFill>
                  <a:srgbClr val="CAD6DE"/>
                </a:solidFill>
                <a:latin typeface="Cabin" pitchFamily="34" charset="0"/>
                <a:ea typeface="Cabin" pitchFamily="34" charset="-122"/>
                <a:cs typeface="Cabin" pitchFamily="34" charset="-120"/>
              </a:rPr>
              <a:t>“This stacked column chart shows how sales vary by segment in each country. The </a:t>
            </a:r>
            <a:r>
              <a:rPr lang="en-US" sz="1850" b="1" dirty="0">
                <a:solidFill>
                  <a:srgbClr val="CAD6DE"/>
                </a:solidFill>
                <a:latin typeface="Cabin" pitchFamily="34" charset="0"/>
                <a:ea typeface="Cabin" pitchFamily="34" charset="-122"/>
                <a:cs typeface="Cabin" pitchFamily="34" charset="-120"/>
              </a:rPr>
              <a:t>Government segment dominates in every market</a:t>
            </a:r>
            <a:r>
              <a:rPr lang="en-US" sz="1850" dirty="0">
                <a:solidFill>
                  <a:srgbClr val="CAD6DE"/>
                </a:solidFill>
                <a:latin typeface="Cabin" pitchFamily="34" charset="0"/>
                <a:ea typeface="Cabin" pitchFamily="34" charset="-122"/>
                <a:cs typeface="Cabin" pitchFamily="34" charset="-120"/>
              </a:rPr>
              <a:t>, peaking in </a:t>
            </a:r>
            <a:r>
              <a:rPr lang="en-US" sz="1850" b="1" dirty="0">
                <a:solidFill>
                  <a:srgbClr val="CAD6DE"/>
                </a:solidFill>
                <a:latin typeface="Cabin" pitchFamily="34" charset="0"/>
                <a:ea typeface="Cabin" pitchFamily="34" charset="-122"/>
                <a:cs typeface="Cabin" pitchFamily="34" charset="-120"/>
              </a:rPr>
              <a:t>France with $12.13M</a:t>
            </a:r>
            <a:r>
              <a:rPr lang="en-US" sz="1850" dirty="0">
                <a:solidFill>
                  <a:srgbClr val="CAD6DE"/>
                </a:solidFill>
                <a:latin typeface="Cabin" pitchFamily="34" charset="0"/>
                <a:ea typeface="Cabin" pitchFamily="34" charset="-122"/>
                <a:cs typeface="Cabin" pitchFamily="34" charset="-120"/>
              </a:rPr>
              <a:t>. </a:t>
            </a:r>
            <a:r>
              <a:rPr lang="en-US" sz="1850" b="1" dirty="0">
                <a:solidFill>
                  <a:srgbClr val="CAD6DE"/>
                </a:solidFill>
                <a:latin typeface="Cabin" pitchFamily="34" charset="0"/>
                <a:ea typeface="Cabin" pitchFamily="34" charset="-122"/>
                <a:cs typeface="Cabin" pitchFamily="34" charset="-120"/>
              </a:rPr>
              <a:t>Small Business</a:t>
            </a:r>
            <a:r>
              <a:rPr lang="en-US" sz="1850" dirty="0">
                <a:solidFill>
                  <a:srgbClr val="CAD6DE"/>
                </a:solidFill>
                <a:latin typeface="Cabin" pitchFamily="34" charset="0"/>
                <a:ea typeface="Cabin" pitchFamily="34" charset="-122"/>
                <a:cs typeface="Cabin" pitchFamily="34" charset="-120"/>
              </a:rPr>
              <a:t> follows closely, with the </a:t>
            </a:r>
            <a:r>
              <a:rPr lang="en-US" sz="1850" b="1" dirty="0">
                <a:solidFill>
                  <a:srgbClr val="CAD6DE"/>
                </a:solidFill>
                <a:latin typeface="Cabin" pitchFamily="34" charset="0"/>
                <a:ea typeface="Cabin" pitchFamily="34" charset="-122"/>
                <a:cs typeface="Cabin" pitchFamily="34" charset="-120"/>
              </a:rPr>
              <a:t>USA leading at $11.46M</a:t>
            </a:r>
            <a:r>
              <a:rPr lang="en-US" sz="1850" dirty="0">
                <a:solidFill>
                  <a:srgbClr val="CAD6DE"/>
                </a:solidFill>
                <a:latin typeface="Cabin" pitchFamily="34" charset="0"/>
                <a:ea typeface="Cabin" pitchFamily="34" charset="-122"/>
                <a:cs typeface="Cabin" pitchFamily="34" charset="-120"/>
              </a:rPr>
              <a:t>. Meanwhile, </a:t>
            </a:r>
            <a:r>
              <a:rPr lang="en-US" sz="1850" b="1" dirty="0">
                <a:solidFill>
                  <a:srgbClr val="CAD6DE"/>
                </a:solidFill>
                <a:latin typeface="Cabin" pitchFamily="34" charset="0"/>
                <a:ea typeface="Cabin" pitchFamily="34" charset="-122"/>
                <a:cs typeface="Cabin" pitchFamily="34" charset="-120"/>
              </a:rPr>
              <a:t>Enterprise and Channel Partners</a:t>
            </a:r>
            <a:r>
              <a:rPr lang="en-US" sz="1850" dirty="0">
                <a:solidFill>
                  <a:srgbClr val="CAD6DE"/>
                </a:solidFill>
                <a:latin typeface="Cabin" pitchFamily="34" charset="0"/>
                <a:ea typeface="Cabin" pitchFamily="34" charset="-122"/>
                <a:cs typeface="Cabin" pitchFamily="34" charset="-120"/>
              </a:rPr>
              <a:t> contribute less than $1M each, indicating untapped potential in these markets.”</a:t>
            </a:r>
            <a:endParaRPr lang="en-US" sz="18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7315200" cy="8229600"/>
          </a:xfrm>
          <a:prstGeom prst="rect">
            <a:avLst/>
          </a:prstGeom>
        </p:spPr>
      </p:pic>
      <p:pic>
        <p:nvPicPr>
          <p:cNvPr id="3" name="Image 1" descr="preencoded.png"/>
          <p:cNvPicPr>
            <a:picLocks noChangeAspect="1"/>
          </p:cNvPicPr>
          <p:nvPr/>
        </p:nvPicPr>
        <p:blipFill>
          <a:blip r:embed="rId4"/>
          <a:stretch>
            <a:fillRect/>
          </a:stretch>
        </p:blipFill>
        <p:spPr>
          <a:xfrm>
            <a:off x="299323" y="2301240"/>
            <a:ext cx="6716554" cy="3627001"/>
          </a:xfrm>
          <a:prstGeom prst="rect">
            <a:avLst/>
          </a:prstGeom>
        </p:spPr>
      </p:pic>
      <p:sp>
        <p:nvSpPr>
          <p:cNvPr id="4" name="Text 0"/>
          <p:cNvSpPr/>
          <p:nvPr/>
        </p:nvSpPr>
        <p:spPr>
          <a:xfrm>
            <a:off x="8152924" y="1615440"/>
            <a:ext cx="5639753" cy="1282184"/>
          </a:xfrm>
          <a:prstGeom prst="rect">
            <a:avLst/>
          </a:prstGeom>
          <a:noFill/>
          <a:ln/>
        </p:spPr>
        <p:txBody>
          <a:bodyPr wrap="square" lIns="0" tIns="0" rIns="0" bIns="0" rtlCol="0" anchor="t"/>
          <a:lstStyle/>
          <a:p>
            <a:pPr marL="0" indent="0" algn="ctr">
              <a:lnSpc>
                <a:spcPts val="3300"/>
              </a:lnSpc>
              <a:buNone/>
            </a:pPr>
            <a:r>
              <a:rPr lang="en-US" sz="2650" dirty="0">
                <a:solidFill>
                  <a:srgbClr val="000000"/>
                </a:solidFill>
                <a:latin typeface="Unbounded" pitchFamily="34" charset="0"/>
                <a:ea typeface="Unbounded" pitchFamily="34" charset="-122"/>
                <a:cs typeface="Unbounded" pitchFamily="34" charset="-120"/>
              </a:rPr>
              <a:t>📊</a:t>
            </a:r>
            <a:r>
              <a:rPr lang="en-US" sz="2650" dirty="0">
                <a:solidFill>
                  <a:srgbClr val="FFFFFF"/>
                </a:solidFill>
                <a:latin typeface="Unbounded" pitchFamily="34" charset="0"/>
                <a:ea typeface="Unbounded" pitchFamily="34" charset="-122"/>
                <a:cs typeface="Unbounded" pitchFamily="34" charset="-120"/>
              </a:rPr>
              <a:t> Sales &amp; Profit by Segment (Clustered Column)</a:t>
            </a:r>
            <a:endParaRPr lang="en-US" sz="2650" dirty="0"/>
          </a:p>
        </p:txBody>
      </p:sp>
      <p:sp>
        <p:nvSpPr>
          <p:cNvPr id="5" name="Text 1"/>
          <p:cNvSpPr/>
          <p:nvPr/>
        </p:nvSpPr>
        <p:spPr>
          <a:xfrm>
            <a:off x="8152924" y="3166824"/>
            <a:ext cx="5639753" cy="3447217"/>
          </a:xfrm>
          <a:prstGeom prst="rect">
            <a:avLst/>
          </a:prstGeom>
          <a:noFill/>
          <a:ln/>
        </p:spPr>
        <p:txBody>
          <a:bodyPr wrap="square" lIns="0" tIns="0" rIns="0" bIns="0" rtlCol="0" anchor="t"/>
          <a:lstStyle/>
          <a:p>
            <a:pPr marL="0" indent="0" algn="l">
              <a:lnSpc>
                <a:spcPts val="3000"/>
              </a:lnSpc>
              <a:buNone/>
            </a:pPr>
            <a:r>
              <a:rPr lang="en-US" sz="1850" dirty="0">
                <a:solidFill>
                  <a:srgbClr val="CAD6DE"/>
                </a:solidFill>
                <a:latin typeface="Cabin" pitchFamily="34" charset="0"/>
                <a:ea typeface="Cabin" pitchFamily="34" charset="-122"/>
                <a:cs typeface="Cabin" pitchFamily="34" charset="-120"/>
              </a:rPr>
              <a:t>“Here, we compare sales and profit across segments. Despite generating </a:t>
            </a:r>
            <a:r>
              <a:rPr lang="en-US" sz="1850" b="1" dirty="0">
                <a:solidFill>
                  <a:srgbClr val="CAD6DE"/>
                </a:solidFill>
                <a:latin typeface="Cabin" pitchFamily="34" charset="0"/>
                <a:ea typeface="Cabin" pitchFamily="34" charset="-122"/>
                <a:cs typeface="Cabin" pitchFamily="34" charset="-120"/>
              </a:rPr>
              <a:t>$19.6M</a:t>
            </a:r>
            <a:r>
              <a:rPr lang="en-US" sz="1850" dirty="0">
                <a:solidFill>
                  <a:srgbClr val="CAD6DE"/>
                </a:solidFill>
                <a:latin typeface="Cabin" pitchFamily="34" charset="0"/>
                <a:ea typeface="Cabin" pitchFamily="34" charset="-122"/>
                <a:cs typeface="Cabin" pitchFamily="34" charset="-120"/>
              </a:rPr>
              <a:t> in sales, the </a:t>
            </a:r>
            <a:r>
              <a:rPr lang="en-US" sz="1850" b="1" dirty="0">
                <a:solidFill>
                  <a:srgbClr val="CAD6DE"/>
                </a:solidFill>
                <a:latin typeface="Cabin" pitchFamily="34" charset="0"/>
                <a:ea typeface="Cabin" pitchFamily="34" charset="-122"/>
                <a:cs typeface="Cabin" pitchFamily="34" charset="-120"/>
              </a:rPr>
              <a:t>Enterprise segment records a loss of ~$614.6K</a:t>
            </a:r>
            <a:r>
              <a:rPr lang="en-US" sz="1850" dirty="0">
                <a:solidFill>
                  <a:srgbClr val="CAD6DE"/>
                </a:solidFill>
                <a:latin typeface="Cabin" pitchFamily="34" charset="0"/>
                <a:ea typeface="Cabin" pitchFamily="34" charset="-122"/>
                <a:cs typeface="Cabin" pitchFamily="34" charset="-120"/>
              </a:rPr>
              <a:t>, pointing to a serious margin issue. The </a:t>
            </a:r>
            <a:r>
              <a:rPr lang="en-US" sz="1850" b="1" dirty="0">
                <a:solidFill>
                  <a:srgbClr val="CAD6DE"/>
                </a:solidFill>
                <a:latin typeface="Cabin" pitchFamily="34" charset="0"/>
                <a:ea typeface="Cabin" pitchFamily="34" charset="-122"/>
                <a:cs typeface="Cabin" pitchFamily="34" charset="-120"/>
              </a:rPr>
              <a:t>Government segment</a:t>
            </a:r>
            <a:r>
              <a:rPr lang="en-US" sz="1850" dirty="0">
                <a:solidFill>
                  <a:srgbClr val="CAD6DE"/>
                </a:solidFill>
                <a:latin typeface="Cabin" pitchFamily="34" charset="0"/>
                <a:ea typeface="Cabin" pitchFamily="34" charset="-122"/>
                <a:cs typeface="Cabin" pitchFamily="34" charset="-120"/>
              </a:rPr>
              <a:t> delivers the highest profit at </a:t>
            </a:r>
            <a:r>
              <a:rPr lang="en-US" sz="1850" b="1" dirty="0">
                <a:solidFill>
                  <a:srgbClr val="CAD6DE"/>
                </a:solidFill>
                <a:latin typeface="Cabin" pitchFamily="34" charset="0"/>
                <a:ea typeface="Cabin" pitchFamily="34" charset="-122"/>
                <a:cs typeface="Cabin" pitchFamily="34" charset="-120"/>
              </a:rPr>
              <a:t>$11.39M</a:t>
            </a:r>
            <a:r>
              <a:rPr lang="en-US" sz="1850" dirty="0">
                <a:solidFill>
                  <a:srgbClr val="CAD6DE"/>
                </a:solidFill>
                <a:latin typeface="Cabin" pitchFamily="34" charset="0"/>
                <a:ea typeface="Cabin" pitchFamily="34" charset="-122"/>
                <a:cs typeface="Cabin" pitchFamily="34" charset="-120"/>
              </a:rPr>
              <a:t> on </a:t>
            </a:r>
            <a:r>
              <a:rPr lang="en-US" sz="1850" b="1" dirty="0">
                <a:solidFill>
                  <a:srgbClr val="CAD6DE"/>
                </a:solidFill>
                <a:latin typeface="Cabin" pitchFamily="34" charset="0"/>
                <a:ea typeface="Cabin" pitchFamily="34" charset="-122"/>
                <a:cs typeface="Cabin" pitchFamily="34" charset="-120"/>
              </a:rPr>
              <a:t>$52.5M</a:t>
            </a:r>
            <a:r>
              <a:rPr lang="en-US" sz="1850" dirty="0">
                <a:solidFill>
                  <a:srgbClr val="CAD6DE"/>
                </a:solidFill>
                <a:latin typeface="Cabin" pitchFamily="34" charset="0"/>
                <a:ea typeface="Cabin" pitchFamily="34" charset="-122"/>
                <a:cs typeface="Cabin" pitchFamily="34" charset="-120"/>
              </a:rPr>
              <a:t> sales, indicating both volume and profitability strength. Interestingly, </a:t>
            </a:r>
            <a:r>
              <a:rPr lang="en-US" sz="1850" b="1" dirty="0">
                <a:solidFill>
                  <a:srgbClr val="CAD6DE"/>
                </a:solidFill>
                <a:latin typeface="Cabin" pitchFamily="34" charset="0"/>
                <a:ea typeface="Cabin" pitchFamily="34" charset="-122"/>
                <a:cs typeface="Cabin" pitchFamily="34" charset="-120"/>
              </a:rPr>
              <a:t>Channel Partners</a:t>
            </a:r>
            <a:r>
              <a:rPr lang="en-US" sz="1850" dirty="0">
                <a:solidFill>
                  <a:srgbClr val="CAD6DE"/>
                </a:solidFill>
                <a:latin typeface="Cabin" pitchFamily="34" charset="0"/>
                <a:ea typeface="Cabin" pitchFamily="34" charset="-122"/>
                <a:cs typeface="Cabin" pitchFamily="34" charset="-120"/>
              </a:rPr>
              <a:t>, though smaller in sales, deliver a </a:t>
            </a:r>
            <a:r>
              <a:rPr lang="en-US" sz="1850" b="1" dirty="0">
                <a:solidFill>
                  <a:srgbClr val="CAD6DE"/>
                </a:solidFill>
                <a:latin typeface="Cabin" pitchFamily="34" charset="0"/>
                <a:ea typeface="Cabin" pitchFamily="34" charset="-122"/>
                <a:cs typeface="Cabin" pitchFamily="34" charset="-120"/>
              </a:rPr>
              <a:t>73% profit-to-sales ratio</a:t>
            </a:r>
            <a:r>
              <a:rPr lang="en-US" sz="1850" dirty="0">
                <a:solidFill>
                  <a:srgbClr val="CAD6DE"/>
                </a:solidFill>
                <a:latin typeface="Cabin" pitchFamily="34" charset="0"/>
                <a:ea typeface="Cabin" pitchFamily="34" charset="-122"/>
                <a:cs typeface="Cabin" pitchFamily="34" charset="-120"/>
              </a:rPr>
              <a:t>, showing efficiency in cost and discount handling.”</a:t>
            </a:r>
            <a:endParaRPr lang="en-US" sz="18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7315200" cy="8229600"/>
          </a:xfrm>
          <a:prstGeom prst="rect">
            <a:avLst/>
          </a:prstGeom>
        </p:spPr>
      </p:pic>
      <p:pic>
        <p:nvPicPr>
          <p:cNvPr id="3" name="Image 1" descr="preencoded.png"/>
          <p:cNvPicPr>
            <a:picLocks noChangeAspect="1"/>
          </p:cNvPicPr>
          <p:nvPr/>
        </p:nvPicPr>
        <p:blipFill>
          <a:blip r:embed="rId4"/>
          <a:stretch>
            <a:fillRect/>
          </a:stretch>
        </p:blipFill>
        <p:spPr>
          <a:xfrm>
            <a:off x="299323" y="2301240"/>
            <a:ext cx="6716554" cy="3627001"/>
          </a:xfrm>
          <a:prstGeom prst="rect">
            <a:avLst/>
          </a:prstGeom>
        </p:spPr>
      </p:pic>
      <p:sp>
        <p:nvSpPr>
          <p:cNvPr id="4" name="Text 0"/>
          <p:cNvSpPr/>
          <p:nvPr/>
        </p:nvSpPr>
        <p:spPr>
          <a:xfrm>
            <a:off x="8954214" y="2592705"/>
            <a:ext cx="4037052" cy="859869"/>
          </a:xfrm>
          <a:prstGeom prst="rect">
            <a:avLst/>
          </a:prstGeom>
          <a:noFill/>
          <a:ln/>
        </p:spPr>
        <p:txBody>
          <a:bodyPr wrap="square" lIns="0" tIns="0" rIns="0" bIns="0" rtlCol="0" anchor="t"/>
          <a:lstStyle/>
          <a:p>
            <a:pPr marL="0" indent="0" algn="ctr">
              <a:lnSpc>
                <a:spcPts val="3300"/>
              </a:lnSpc>
              <a:buNone/>
            </a:pPr>
            <a:r>
              <a:rPr lang="en-US" sz="2650" dirty="0">
                <a:solidFill>
                  <a:srgbClr val="000000"/>
                </a:solidFill>
                <a:latin typeface="Unbounded" pitchFamily="34" charset="0"/>
                <a:ea typeface="Unbounded" pitchFamily="34" charset="-122"/>
                <a:cs typeface="Unbounded" pitchFamily="34" charset="-120"/>
              </a:rPr>
              <a:t>📦</a:t>
            </a:r>
            <a:r>
              <a:rPr lang="en-US" sz="2650" dirty="0">
                <a:solidFill>
                  <a:srgbClr val="FFFFFF"/>
                </a:solidFill>
                <a:latin typeface="Unbounded" pitchFamily="34" charset="0"/>
                <a:ea typeface="Unbounded" pitchFamily="34" charset="-122"/>
                <a:cs typeface="Unbounded" pitchFamily="34" charset="-120"/>
              </a:rPr>
              <a:t> Profit by Product (Stacked Column)</a:t>
            </a:r>
            <a:endParaRPr lang="en-US" sz="2650" dirty="0"/>
          </a:p>
        </p:txBody>
      </p:sp>
      <p:sp>
        <p:nvSpPr>
          <p:cNvPr id="5" name="Text 1"/>
          <p:cNvSpPr/>
          <p:nvPr/>
        </p:nvSpPr>
        <p:spPr>
          <a:xfrm>
            <a:off x="8152924" y="3721775"/>
            <a:ext cx="5639753" cy="1915120"/>
          </a:xfrm>
          <a:prstGeom prst="rect">
            <a:avLst/>
          </a:prstGeom>
          <a:noFill/>
          <a:ln/>
        </p:spPr>
        <p:txBody>
          <a:bodyPr wrap="square" lIns="0" tIns="0" rIns="0" bIns="0" rtlCol="0" anchor="t"/>
          <a:lstStyle/>
          <a:p>
            <a:pPr marL="0" indent="0" algn="l">
              <a:lnSpc>
                <a:spcPts val="3000"/>
              </a:lnSpc>
              <a:buNone/>
            </a:pPr>
            <a:r>
              <a:rPr lang="en-US" sz="1850" dirty="0">
                <a:solidFill>
                  <a:srgbClr val="CAD6DE"/>
                </a:solidFill>
                <a:latin typeface="Cabin" pitchFamily="34" charset="0"/>
                <a:ea typeface="Cabin" pitchFamily="34" charset="-122"/>
                <a:cs typeface="Cabin" pitchFamily="34" charset="-120"/>
              </a:rPr>
              <a:t>“This visualization highlights product-level profitability. </a:t>
            </a:r>
            <a:r>
              <a:rPr lang="en-US" sz="1850" b="1" dirty="0">
                <a:solidFill>
                  <a:srgbClr val="CAD6DE"/>
                </a:solidFill>
                <a:latin typeface="Cabin" pitchFamily="34" charset="0"/>
                <a:ea typeface="Cabin" pitchFamily="34" charset="-122"/>
                <a:cs typeface="Cabin" pitchFamily="34" charset="-120"/>
              </a:rPr>
              <a:t>Paseo leads with $7.4M profit</a:t>
            </a:r>
            <a:r>
              <a:rPr lang="en-US" sz="1850" dirty="0">
                <a:solidFill>
                  <a:srgbClr val="CAD6DE"/>
                </a:solidFill>
                <a:latin typeface="Cabin" pitchFamily="34" charset="0"/>
                <a:ea typeface="Cabin" pitchFamily="34" charset="-122"/>
                <a:cs typeface="Cabin" pitchFamily="34" charset="-120"/>
              </a:rPr>
              <a:t>, followed by </a:t>
            </a:r>
            <a:r>
              <a:rPr lang="en-US" sz="1850" b="1" dirty="0">
                <a:solidFill>
                  <a:srgbClr val="CAD6DE"/>
                </a:solidFill>
                <a:latin typeface="Cabin" pitchFamily="34" charset="0"/>
                <a:ea typeface="Cabin" pitchFamily="34" charset="-122"/>
                <a:cs typeface="Cabin" pitchFamily="34" charset="-120"/>
              </a:rPr>
              <a:t>VTT at $4.5M</a:t>
            </a:r>
            <a:r>
              <a:rPr lang="en-US" sz="1850" dirty="0">
                <a:solidFill>
                  <a:srgbClr val="CAD6DE"/>
                </a:solidFill>
                <a:latin typeface="Cabin" pitchFamily="34" charset="0"/>
                <a:ea typeface="Cabin" pitchFamily="34" charset="-122"/>
                <a:cs typeface="Cabin" pitchFamily="34" charset="-120"/>
              </a:rPr>
              <a:t>, and </a:t>
            </a:r>
            <a:r>
              <a:rPr lang="en-US" sz="1850" b="1" dirty="0">
                <a:solidFill>
                  <a:srgbClr val="CAD6DE"/>
                </a:solidFill>
                <a:latin typeface="Cabin" pitchFamily="34" charset="0"/>
                <a:ea typeface="Cabin" pitchFamily="34" charset="-122"/>
                <a:cs typeface="Cabin" pitchFamily="34" charset="-120"/>
              </a:rPr>
              <a:t>Amarilla at $4.1M</a:t>
            </a:r>
            <a:r>
              <a:rPr lang="en-US" sz="1850" dirty="0">
                <a:solidFill>
                  <a:srgbClr val="CAD6DE"/>
                </a:solidFill>
                <a:latin typeface="Cabin" pitchFamily="34" charset="0"/>
                <a:ea typeface="Cabin" pitchFamily="34" charset="-122"/>
                <a:cs typeface="Cabin" pitchFamily="34" charset="-120"/>
              </a:rPr>
              <a:t>. These top-performing products are vital to overall profitability and warrant focused promotion and inventory prioritization.”</a:t>
            </a:r>
            <a:endParaRPr lang="en-US" sz="18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4601885" y="438626"/>
            <a:ext cx="5426631" cy="382905"/>
          </a:xfrm>
          <a:prstGeom prst="rect">
            <a:avLst/>
          </a:prstGeom>
          <a:noFill/>
          <a:ln/>
        </p:spPr>
        <p:txBody>
          <a:bodyPr wrap="none" lIns="0" tIns="0" rIns="0" bIns="0" rtlCol="0" anchor="t"/>
          <a:lstStyle/>
          <a:p>
            <a:pPr marL="0" indent="0" algn="ctr">
              <a:lnSpc>
                <a:spcPts val="2950"/>
              </a:lnSpc>
              <a:buNone/>
            </a:pPr>
            <a:r>
              <a:rPr lang="en-US" sz="2350" dirty="0">
                <a:solidFill>
                  <a:srgbClr val="000000"/>
                </a:solidFill>
                <a:latin typeface="Unbounded" pitchFamily="34" charset="0"/>
                <a:ea typeface="Unbounded" pitchFamily="34" charset="-122"/>
                <a:cs typeface="Unbounded" pitchFamily="34" charset="-120"/>
              </a:rPr>
              <a:t>🗺️</a:t>
            </a:r>
            <a:r>
              <a:rPr lang="en-US" sz="2350" dirty="0">
                <a:solidFill>
                  <a:srgbClr val="FFFFFF"/>
                </a:solidFill>
                <a:latin typeface="Unbounded" pitchFamily="34" charset="0"/>
                <a:ea typeface="Unbounded" pitchFamily="34" charset="-122"/>
                <a:cs typeface="Unbounded" pitchFamily="34" charset="-120"/>
              </a:rPr>
              <a:t> Sales by Country (Pie Chart)</a:t>
            </a:r>
            <a:endParaRPr lang="en-US" sz="2350" dirty="0"/>
          </a:p>
        </p:txBody>
      </p:sp>
      <p:pic>
        <p:nvPicPr>
          <p:cNvPr id="3" name="Image 0" descr="preencoded.png"/>
          <p:cNvPicPr>
            <a:picLocks noChangeAspect="1"/>
          </p:cNvPicPr>
          <p:nvPr/>
        </p:nvPicPr>
        <p:blipFill>
          <a:blip r:embed="rId3"/>
          <a:stretch>
            <a:fillRect/>
          </a:stretch>
        </p:blipFill>
        <p:spPr>
          <a:xfrm>
            <a:off x="558284" y="1140500"/>
            <a:ext cx="13513832" cy="7377827"/>
          </a:xfrm>
          <a:prstGeom prst="rect">
            <a:avLst/>
          </a:prstGeom>
        </p:spPr>
      </p:pic>
      <p:sp>
        <p:nvSpPr>
          <p:cNvPr id="4" name="Shape 1"/>
          <p:cNvSpPr/>
          <p:nvPr/>
        </p:nvSpPr>
        <p:spPr>
          <a:xfrm>
            <a:off x="2611874" y="8548807"/>
            <a:ext cx="159425" cy="159425"/>
          </a:xfrm>
          <a:prstGeom prst="roundRect">
            <a:avLst>
              <a:gd name="adj" fmla="val 11471"/>
            </a:avLst>
          </a:prstGeom>
          <a:solidFill>
            <a:srgbClr val="054842"/>
          </a:solidFill>
          <a:ln/>
        </p:spPr>
      </p:sp>
      <p:sp>
        <p:nvSpPr>
          <p:cNvPr id="5" name="Text 2"/>
          <p:cNvSpPr/>
          <p:nvPr/>
        </p:nvSpPr>
        <p:spPr>
          <a:xfrm>
            <a:off x="2832259" y="8548807"/>
            <a:ext cx="306824" cy="159425"/>
          </a:xfrm>
          <a:prstGeom prst="rect">
            <a:avLst/>
          </a:prstGeom>
          <a:noFill/>
          <a:ln/>
        </p:spPr>
        <p:txBody>
          <a:bodyPr wrap="none" lIns="0" tIns="0" rIns="0" bIns="0" rtlCol="0" anchor="t"/>
          <a:lstStyle/>
          <a:p>
            <a:pPr marL="0" indent="0" algn="l">
              <a:lnSpc>
                <a:spcPts val="1250"/>
              </a:lnSpc>
              <a:buNone/>
            </a:pPr>
            <a:r>
              <a:rPr lang="en-US" sz="1250" dirty="0">
                <a:solidFill>
                  <a:srgbClr val="CAD6DE"/>
                </a:solidFill>
                <a:latin typeface="Cabin" pitchFamily="34" charset="0"/>
                <a:ea typeface="Cabin" pitchFamily="34" charset="-122"/>
                <a:cs typeface="Cabin" pitchFamily="34" charset="-120"/>
              </a:rPr>
              <a:t>USA</a:t>
            </a:r>
            <a:endParaRPr lang="en-US" sz="1250" dirty="0"/>
          </a:p>
        </p:txBody>
      </p:sp>
      <p:sp>
        <p:nvSpPr>
          <p:cNvPr id="6" name="Shape 3"/>
          <p:cNvSpPr/>
          <p:nvPr/>
        </p:nvSpPr>
        <p:spPr>
          <a:xfrm>
            <a:off x="4218980" y="8548807"/>
            <a:ext cx="159425" cy="159425"/>
          </a:xfrm>
          <a:prstGeom prst="roundRect">
            <a:avLst>
              <a:gd name="adj" fmla="val 11471"/>
            </a:avLst>
          </a:prstGeom>
          <a:solidFill>
            <a:srgbClr val="0A9488"/>
          </a:solidFill>
          <a:ln/>
        </p:spPr>
      </p:sp>
      <p:sp>
        <p:nvSpPr>
          <p:cNvPr id="7" name="Text 4"/>
          <p:cNvSpPr/>
          <p:nvPr/>
        </p:nvSpPr>
        <p:spPr>
          <a:xfrm>
            <a:off x="4439364" y="8548807"/>
            <a:ext cx="505420" cy="159425"/>
          </a:xfrm>
          <a:prstGeom prst="rect">
            <a:avLst/>
          </a:prstGeom>
          <a:noFill/>
          <a:ln/>
        </p:spPr>
        <p:txBody>
          <a:bodyPr wrap="none" lIns="0" tIns="0" rIns="0" bIns="0" rtlCol="0" anchor="t"/>
          <a:lstStyle/>
          <a:p>
            <a:pPr marL="0" indent="0" algn="l">
              <a:lnSpc>
                <a:spcPts val="1250"/>
              </a:lnSpc>
              <a:buNone/>
            </a:pPr>
            <a:r>
              <a:rPr lang="en-US" sz="1250" dirty="0">
                <a:solidFill>
                  <a:srgbClr val="CAD6DE"/>
                </a:solidFill>
                <a:latin typeface="Cabin" pitchFamily="34" charset="0"/>
                <a:ea typeface="Cabin" pitchFamily="34" charset="-122"/>
                <a:cs typeface="Cabin" pitchFamily="34" charset="-120"/>
              </a:rPr>
              <a:t>Canada</a:t>
            </a:r>
            <a:endParaRPr lang="en-US" sz="1250" dirty="0"/>
          </a:p>
        </p:txBody>
      </p:sp>
      <p:sp>
        <p:nvSpPr>
          <p:cNvPr id="8" name="Shape 5"/>
          <p:cNvSpPr/>
          <p:nvPr/>
        </p:nvSpPr>
        <p:spPr>
          <a:xfrm>
            <a:off x="6982897" y="8548807"/>
            <a:ext cx="159425" cy="159425"/>
          </a:xfrm>
          <a:prstGeom prst="roundRect">
            <a:avLst>
              <a:gd name="adj" fmla="val 11471"/>
            </a:avLst>
          </a:prstGeom>
          <a:solidFill>
            <a:srgbClr val="0FE1CE"/>
          </a:solidFill>
          <a:ln/>
        </p:spPr>
      </p:sp>
      <p:sp>
        <p:nvSpPr>
          <p:cNvPr id="9" name="Text 6"/>
          <p:cNvSpPr/>
          <p:nvPr/>
        </p:nvSpPr>
        <p:spPr>
          <a:xfrm>
            <a:off x="7203281" y="8548807"/>
            <a:ext cx="444103" cy="159425"/>
          </a:xfrm>
          <a:prstGeom prst="rect">
            <a:avLst/>
          </a:prstGeom>
          <a:noFill/>
          <a:ln/>
        </p:spPr>
        <p:txBody>
          <a:bodyPr wrap="none" lIns="0" tIns="0" rIns="0" bIns="0" rtlCol="0" anchor="t"/>
          <a:lstStyle/>
          <a:p>
            <a:pPr marL="0" indent="0" algn="l">
              <a:lnSpc>
                <a:spcPts val="1250"/>
              </a:lnSpc>
              <a:buNone/>
            </a:pPr>
            <a:r>
              <a:rPr lang="en-US" sz="1250" dirty="0">
                <a:solidFill>
                  <a:srgbClr val="CAD6DE"/>
                </a:solidFill>
                <a:latin typeface="Cabin" pitchFamily="34" charset="0"/>
                <a:ea typeface="Cabin" pitchFamily="34" charset="-122"/>
                <a:cs typeface="Cabin" pitchFamily="34" charset="-120"/>
              </a:rPr>
              <a:t>France</a:t>
            </a:r>
            <a:endParaRPr lang="en-US" sz="1250" dirty="0"/>
          </a:p>
        </p:txBody>
      </p:sp>
      <p:sp>
        <p:nvSpPr>
          <p:cNvPr id="10" name="Shape 7"/>
          <p:cNvSpPr/>
          <p:nvPr/>
        </p:nvSpPr>
        <p:spPr>
          <a:xfrm>
            <a:off x="9627156" y="8548807"/>
            <a:ext cx="159425" cy="159425"/>
          </a:xfrm>
          <a:prstGeom prst="roundRect">
            <a:avLst>
              <a:gd name="adj" fmla="val 11471"/>
            </a:avLst>
          </a:prstGeom>
          <a:solidFill>
            <a:srgbClr val="4EF3E4"/>
          </a:solidFill>
          <a:ln/>
        </p:spPr>
      </p:sp>
      <p:sp>
        <p:nvSpPr>
          <p:cNvPr id="11" name="Text 8"/>
          <p:cNvSpPr/>
          <p:nvPr/>
        </p:nvSpPr>
        <p:spPr>
          <a:xfrm>
            <a:off x="9847540" y="8548807"/>
            <a:ext cx="622102" cy="159425"/>
          </a:xfrm>
          <a:prstGeom prst="rect">
            <a:avLst/>
          </a:prstGeom>
          <a:noFill/>
          <a:ln/>
        </p:spPr>
        <p:txBody>
          <a:bodyPr wrap="none" lIns="0" tIns="0" rIns="0" bIns="0" rtlCol="0" anchor="t"/>
          <a:lstStyle/>
          <a:p>
            <a:pPr marL="0" indent="0" algn="l">
              <a:lnSpc>
                <a:spcPts val="1250"/>
              </a:lnSpc>
              <a:buNone/>
            </a:pPr>
            <a:r>
              <a:rPr lang="en-US" sz="1250" dirty="0">
                <a:solidFill>
                  <a:srgbClr val="CAD6DE"/>
                </a:solidFill>
                <a:latin typeface="Cabin" pitchFamily="34" charset="0"/>
                <a:ea typeface="Cabin" pitchFamily="34" charset="-122"/>
                <a:cs typeface="Cabin" pitchFamily="34" charset="-120"/>
              </a:rPr>
              <a:t>Germany</a:t>
            </a:r>
            <a:endParaRPr lang="en-US" sz="1250" dirty="0"/>
          </a:p>
        </p:txBody>
      </p:sp>
      <p:sp>
        <p:nvSpPr>
          <p:cNvPr id="12" name="Shape 9"/>
          <p:cNvSpPr/>
          <p:nvPr/>
        </p:nvSpPr>
        <p:spPr>
          <a:xfrm>
            <a:off x="11491198" y="8548807"/>
            <a:ext cx="159425" cy="159425"/>
          </a:xfrm>
          <a:prstGeom prst="roundRect">
            <a:avLst>
              <a:gd name="adj" fmla="val 11471"/>
            </a:avLst>
          </a:prstGeom>
          <a:solidFill>
            <a:srgbClr val="9BF8F0"/>
          </a:solidFill>
          <a:ln/>
        </p:spPr>
      </p:sp>
      <p:sp>
        <p:nvSpPr>
          <p:cNvPr id="13" name="Text 10"/>
          <p:cNvSpPr/>
          <p:nvPr/>
        </p:nvSpPr>
        <p:spPr>
          <a:xfrm>
            <a:off x="11711583" y="8548807"/>
            <a:ext cx="476726" cy="159425"/>
          </a:xfrm>
          <a:prstGeom prst="rect">
            <a:avLst/>
          </a:prstGeom>
          <a:noFill/>
          <a:ln/>
        </p:spPr>
        <p:txBody>
          <a:bodyPr wrap="none" lIns="0" tIns="0" rIns="0" bIns="0" rtlCol="0" anchor="t"/>
          <a:lstStyle/>
          <a:p>
            <a:pPr marL="0" indent="0" algn="l">
              <a:lnSpc>
                <a:spcPts val="1250"/>
              </a:lnSpc>
              <a:buNone/>
            </a:pPr>
            <a:r>
              <a:rPr lang="en-US" sz="1250" dirty="0">
                <a:solidFill>
                  <a:srgbClr val="CAD6DE"/>
                </a:solidFill>
                <a:latin typeface="Cabin" pitchFamily="34" charset="0"/>
                <a:ea typeface="Cabin" pitchFamily="34" charset="-122"/>
                <a:cs typeface="Cabin" pitchFamily="34" charset="-120"/>
              </a:rPr>
              <a:t>Mexico</a:t>
            </a:r>
            <a:endParaRPr lang="en-US" sz="1250" dirty="0"/>
          </a:p>
        </p:txBody>
      </p:sp>
      <p:sp>
        <p:nvSpPr>
          <p:cNvPr id="14" name="Text 11"/>
          <p:cNvSpPr/>
          <p:nvPr/>
        </p:nvSpPr>
        <p:spPr>
          <a:xfrm>
            <a:off x="558284" y="8887658"/>
            <a:ext cx="13513832" cy="510540"/>
          </a:xfrm>
          <a:prstGeom prst="rect">
            <a:avLst/>
          </a:prstGeom>
          <a:noFill/>
          <a:ln/>
        </p:spPr>
        <p:txBody>
          <a:bodyPr wrap="square" lIns="0" tIns="0" rIns="0" bIns="0" rtlCol="0" anchor="t"/>
          <a:lstStyle/>
          <a:p>
            <a:pPr marL="0" indent="0" algn="l">
              <a:lnSpc>
                <a:spcPts val="2000"/>
              </a:lnSpc>
              <a:buNone/>
            </a:pPr>
            <a:r>
              <a:rPr lang="en-US" sz="1250" dirty="0">
                <a:solidFill>
                  <a:srgbClr val="CAD6DE"/>
                </a:solidFill>
                <a:latin typeface="Cabin" pitchFamily="34" charset="0"/>
                <a:ea typeface="Cabin" pitchFamily="34" charset="-122"/>
                <a:cs typeface="Cabin" pitchFamily="34" charset="-120"/>
              </a:rPr>
              <a:t>“This pie chart displays the distribution of total sales across countries. </a:t>
            </a:r>
            <a:r>
              <a:rPr lang="en-US" sz="1250" b="1" dirty="0">
                <a:solidFill>
                  <a:srgbClr val="CAD6DE"/>
                </a:solidFill>
                <a:latin typeface="Cabin" pitchFamily="34" charset="0"/>
                <a:ea typeface="Cabin" pitchFamily="34" charset="-122"/>
                <a:cs typeface="Cabin" pitchFamily="34" charset="-120"/>
              </a:rPr>
              <a:t>USA leads with 21.08%</a:t>
            </a:r>
            <a:r>
              <a:rPr lang="en-US" sz="1250" dirty="0">
                <a:solidFill>
                  <a:srgbClr val="CAD6DE"/>
                </a:solidFill>
                <a:latin typeface="Cabin" pitchFamily="34" charset="0"/>
                <a:ea typeface="Cabin" pitchFamily="34" charset="-122"/>
                <a:cs typeface="Cabin" pitchFamily="34" charset="-120"/>
              </a:rPr>
              <a:t>, closely followed by </a:t>
            </a:r>
            <a:r>
              <a:rPr lang="en-US" sz="1250" b="1" dirty="0">
                <a:solidFill>
                  <a:srgbClr val="CAD6DE"/>
                </a:solidFill>
                <a:latin typeface="Cabin" pitchFamily="34" charset="0"/>
                <a:ea typeface="Cabin" pitchFamily="34" charset="-122"/>
                <a:cs typeface="Cabin" pitchFamily="34" charset="-120"/>
              </a:rPr>
              <a:t>Canada (20.96%)</a:t>
            </a:r>
            <a:r>
              <a:rPr lang="en-US" sz="1250" dirty="0">
                <a:solidFill>
                  <a:srgbClr val="CAD6DE"/>
                </a:solidFill>
                <a:latin typeface="Cabin" pitchFamily="34" charset="0"/>
                <a:ea typeface="Cabin" pitchFamily="34" charset="-122"/>
                <a:cs typeface="Cabin" pitchFamily="34" charset="-120"/>
              </a:rPr>
              <a:t>, </a:t>
            </a:r>
            <a:r>
              <a:rPr lang="en-US" sz="1250" b="1" dirty="0">
                <a:solidFill>
                  <a:srgbClr val="CAD6DE"/>
                </a:solidFill>
                <a:latin typeface="Cabin" pitchFamily="34" charset="0"/>
                <a:ea typeface="Cabin" pitchFamily="34" charset="-122"/>
                <a:cs typeface="Cabin" pitchFamily="34" charset="-120"/>
              </a:rPr>
              <a:t>France (20.51%)</a:t>
            </a:r>
            <a:r>
              <a:rPr lang="en-US" sz="1250" dirty="0">
                <a:solidFill>
                  <a:srgbClr val="CAD6DE"/>
                </a:solidFill>
                <a:latin typeface="Cabin" pitchFamily="34" charset="0"/>
                <a:ea typeface="Cabin" pitchFamily="34" charset="-122"/>
                <a:cs typeface="Cabin" pitchFamily="34" charset="-120"/>
              </a:rPr>
              <a:t>, </a:t>
            </a:r>
            <a:r>
              <a:rPr lang="en-US" sz="1250" b="1" dirty="0">
                <a:solidFill>
                  <a:srgbClr val="CAD6DE"/>
                </a:solidFill>
                <a:latin typeface="Cabin" pitchFamily="34" charset="0"/>
                <a:ea typeface="Cabin" pitchFamily="34" charset="-122"/>
                <a:cs typeface="Cabin" pitchFamily="34" charset="-120"/>
              </a:rPr>
              <a:t>Germany (19.8%)</a:t>
            </a:r>
            <a:r>
              <a:rPr lang="en-US" sz="1250" dirty="0">
                <a:solidFill>
                  <a:srgbClr val="CAD6DE"/>
                </a:solidFill>
                <a:latin typeface="Cabin" pitchFamily="34" charset="0"/>
                <a:ea typeface="Cabin" pitchFamily="34" charset="-122"/>
                <a:cs typeface="Cabin" pitchFamily="34" charset="-120"/>
              </a:rPr>
              <a:t>, and </a:t>
            </a:r>
            <a:r>
              <a:rPr lang="en-US" sz="1250" b="1" dirty="0">
                <a:solidFill>
                  <a:srgbClr val="CAD6DE"/>
                </a:solidFill>
                <a:latin typeface="Cabin" pitchFamily="34" charset="0"/>
                <a:ea typeface="Cabin" pitchFamily="34" charset="-122"/>
                <a:cs typeface="Cabin" pitchFamily="34" charset="-120"/>
              </a:rPr>
              <a:t>Mexico (17.65%)</a:t>
            </a:r>
            <a:r>
              <a:rPr lang="en-US" sz="1250" dirty="0">
                <a:solidFill>
                  <a:srgbClr val="CAD6DE"/>
                </a:solidFill>
                <a:latin typeface="Cabin" pitchFamily="34" charset="0"/>
                <a:ea typeface="Cabin" pitchFamily="34" charset="-122"/>
                <a:cs typeface="Cabin" pitchFamily="34" charset="-120"/>
              </a:rPr>
              <a:t>. The sales share is well-balanced, suggesting consistent market penetration across major geographies.”</a:t>
            </a:r>
            <a:endParaRPr lang="en-US" sz="12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3851077" y="438626"/>
            <a:ext cx="6928247" cy="382905"/>
          </a:xfrm>
          <a:prstGeom prst="rect">
            <a:avLst/>
          </a:prstGeom>
          <a:noFill/>
          <a:ln/>
        </p:spPr>
        <p:txBody>
          <a:bodyPr wrap="none" lIns="0" tIns="0" rIns="0" bIns="0" rtlCol="0" anchor="t"/>
          <a:lstStyle/>
          <a:p>
            <a:pPr marL="0" indent="0" algn="ctr">
              <a:lnSpc>
                <a:spcPts val="2950"/>
              </a:lnSpc>
              <a:buNone/>
            </a:pPr>
            <a:r>
              <a:rPr lang="en-US" sz="2350" dirty="0">
                <a:solidFill>
                  <a:srgbClr val="000000"/>
                </a:solidFill>
                <a:latin typeface="Unbounded" pitchFamily="34" charset="0"/>
                <a:ea typeface="Unbounded" pitchFamily="34" charset="-122"/>
                <a:cs typeface="Unbounded" pitchFamily="34" charset="-120"/>
              </a:rPr>
              <a:t>💰</a:t>
            </a:r>
            <a:r>
              <a:rPr lang="en-US" sz="2350" dirty="0">
                <a:solidFill>
                  <a:srgbClr val="FFFFFF"/>
                </a:solidFill>
                <a:latin typeface="Unbounded" pitchFamily="34" charset="0"/>
                <a:ea typeface="Unbounded" pitchFamily="34" charset="-122"/>
                <a:cs typeface="Unbounded" pitchFamily="34" charset="-120"/>
              </a:rPr>
              <a:t>Total Profit by Country (Donut Chart)</a:t>
            </a:r>
            <a:endParaRPr lang="en-US" sz="2350" dirty="0"/>
          </a:p>
        </p:txBody>
      </p:sp>
      <p:pic>
        <p:nvPicPr>
          <p:cNvPr id="3" name="Image 0" descr="preencoded.png"/>
          <p:cNvPicPr>
            <a:picLocks noChangeAspect="1"/>
          </p:cNvPicPr>
          <p:nvPr/>
        </p:nvPicPr>
        <p:blipFill>
          <a:blip r:embed="rId3"/>
          <a:stretch>
            <a:fillRect/>
          </a:stretch>
        </p:blipFill>
        <p:spPr>
          <a:xfrm>
            <a:off x="558284" y="1140500"/>
            <a:ext cx="13513832" cy="7377827"/>
          </a:xfrm>
          <a:prstGeom prst="rect">
            <a:avLst/>
          </a:prstGeom>
        </p:spPr>
      </p:pic>
      <p:sp>
        <p:nvSpPr>
          <p:cNvPr id="4" name="Shape 1"/>
          <p:cNvSpPr/>
          <p:nvPr/>
        </p:nvSpPr>
        <p:spPr>
          <a:xfrm>
            <a:off x="2413278" y="8548807"/>
            <a:ext cx="159425" cy="159425"/>
          </a:xfrm>
          <a:prstGeom prst="roundRect">
            <a:avLst>
              <a:gd name="adj" fmla="val 11471"/>
            </a:avLst>
          </a:prstGeom>
          <a:solidFill>
            <a:srgbClr val="054842"/>
          </a:solidFill>
          <a:ln/>
        </p:spPr>
      </p:sp>
      <p:sp>
        <p:nvSpPr>
          <p:cNvPr id="5" name="Text 2"/>
          <p:cNvSpPr/>
          <p:nvPr/>
        </p:nvSpPr>
        <p:spPr>
          <a:xfrm>
            <a:off x="2633662" y="8548807"/>
            <a:ext cx="505420" cy="159425"/>
          </a:xfrm>
          <a:prstGeom prst="rect">
            <a:avLst/>
          </a:prstGeom>
          <a:noFill/>
          <a:ln/>
        </p:spPr>
        <p:txBody>
          <a:bodyPr wrap="none" lIns="0" tIns="0" rIns="0" bIns="0" rtlCol="0" anchor="t"/>
          <a:lstStyle/>
          <a:p>
            <a:pPr marL="0" indent="0" algn="l">
              <a:lnSpc>
                <a:spcPts val="1250"/>
              </a:lnSpc>
              <a:buNone/>
            </a:pPr>
            <a:r>
              <a:rPr lang="en-US" sz="1250" dirty="0">
                <a:solidFill>
                  <a:srgbClr val="CAD6DE"/>
                </a:solidFill>
                <a:latin typeface="Cabin" pitchFamily="34" charset="0"/>
                <a:ea typeface="Cabin" pitchFamily="34" charset="-122"/>
                <a:cs typeface="Cabin" pitchFamily="34" charset="-120"/>
              </a:rPr>
              <a:t>Canada</a:t>
            </a:r>
            <a:endParaRPr lang="en-US" sz="1250" dirty="0"/>
          </a:p>
        </p:txBody>
      </p:sp>
      <p:sp>
        <p:nvSpPr>
          <p:cNvPr id="6" name="Shape 3"/>
          <p:cNvSpPr/>
          <p:nvPr/>
        </p:nvSpPr>
        <p:spPr>
          <a:xfrm>
            <a:off x="4249579" y="8548807"/>
            <a:ext cx="159425" cy="159425"/>
          </a:xfrm>
          <a:prstGeom prst="roundRect">
            <a:avLst>
              <a:gd name="adj" fmla="val 11471"/>
            </a:avLst>
          </a:prstGeom>
          <a:solidFill>
            <a:srgbClr val="0A9488"/>
          </a:solidFill>
          <a:ln/>
        </p:spPr>
      </p:sp>
      <p:sp>
        <p:nvSpPr>
          <p:cNvPr id="7" name="Text 4"/>
          <p:cNvSpPr/>
          <p:nvPr/>
        </p:nvSpPr>
        <p:spPr>
          <a:xfrm>
            <a:off x="4469963" y="8548807"/>
            <a:ext cx="444103" cy="159425"/>
          </a:xfrm>
          <a:prstGeom prst="rect">
            <a:avLst/>
          </a:prstGeom>
          <a:noFill/>
          <a:ln/>
        </p:spPr>
        <p:txBody>
          <a:bodyPr wrap="none" lIns="0" tIns="0" rIns="0" bIns="0" rtlCol="0" anchor="t"/>
          <a:lstStyle/>
          <a:p>
            <a:pPr marL="0" indent="0" algn="l">
              <a:lnSpc>
                <a:spcPts val="1250"/>
              </a:lnSpc>
              <a:buNone/>
            </a:pPr>
            <a:r>
              <a:rPr lang="en-US" sz="1250" dirty="0">
                <a:solidFill>
                  <a:srgbClr val="CAD6DE"/>
                </a:solidFill>
                <a:latin typeface="Cabin" pitchFamily="34" charset="0"/>
                <a:ea typeface="Cabin" pitchFamily="34" charset="-122"/>
                <a:cs typeface="Cabin" pitchFamily="34" charset="-120"/>
              </a:rPr>
              <a:t>France</a:t>
            </a:r>
            <a:endParaRPr lang="en-US" sz="1250" dirty="0"/>
          </a:p>
        </p:txBody>
      </p:sp>
      <p:sp>
        <p:nvSpPr>
          <p:cNvPr id="8" name="Shape 5"/>
          <p:cNvSpPr/>
          <p:nvPr/>
        </p:nvSpPr>
        <p:spPr>
          <a:xfrm>
            <a:off x="6893838" y="8548807"/>
            <a:ext cx="159425" cy="159425"/>
          </a:xfrm>
          <a:prstGeom prst="roundRect">
            <a:avLst>
              <a:gd name="adj" fmla="val 11471"/>
            </a:avLst>
          </a:prstGeom>
          <a:solidFill>
            <a:srgbClr val="0FE1CE"/>
          </a:solidFill>
          <a:ln/>
        </p:spPr>
      </p:sp>
      <p:sp>
        <p:nvSpPr>
          <p:cNvPr id="9" name="Text 6"/>
          <p:cNvSpPr/>
          <p:nvPr/>
        </p:nvSpPr>
        <p:spPr>
          <a:xfrm>
            <a:off x="7114223" y="8548807"/>
            <a:ext cx="622102" cy="159425"/>
          </a:xfrm>
          <a:prstGeom prst="rect">
            <a:avLst/>
          </a:prstGeom>
          <a:noFill/>
          <a:ln/>
        </p:spPr>
        <p:txBody>
          <a:bodyPr wrap="none" lIns="0" tIns="0" rIns="0" bIns="0" rtlCol="0" anchor="t"/>
          <a:lstStyle/>
          <a:p>
            <a:pPr marL="0" indent="0" algn="l">
              <a:lnSpc>
                <a:spcPts val="1250"/>
              </a:lnSpc>
              <a:buNone/>
            </a:pPr>
            <a:r>
              <a:rPr lang="en-US" sz="1250" dirty="0">
                <a:solidFill>
                  <a:srgbClr val="CAD6DE"/>
                </a:solidFill>
                <a:latin typeface="Cabin" pitchFamily="34" charset="0"/>
                <a:ea typeface="Cabin" pitchFamily="34" charset="-122"/>
                <a:cs typeface="Cabin" pitchFamily="34" charset="-120"/>
              </a:rPr>
              <a:t>Germany</a:t>
            </a:r>
            <a:endParaRPr lang="en-US" sz="1250" dirty="0"/>
          </a:p>
        </p:txBody>
      </p:sp>
      <p:sp>
        <p:nvSpPr>
          <p:cNvPr id="10" name="Shape 7"/>
          <p:cNvSpPr/>
          <p:nvPr/>
        </p:nvSpPr>
        <p:spPr>
          <a:xfrm>
            <a:off x="9784794" y="8548807"/>
            <a:ext cx="159425" cy="159425"/>
          </a:xfrm>
          <a:prstGeom prst="roundRect">
            <a:avLst>
              <a:gd name="adj" fmla="val 11471"/>
            </a:avLst>
          </a:prstGeom>
          <a:solidFill>
            <a:srgbClr val="4EF3E4"/>
          </a:solidFill>
          <a:ln/>
        </p:spPr>
      </p:sp>
      <p:sp>
        <p:nvSpPr>
          <p:cNvPr id="11" name="Text 8"/>
          <p:cNvSpPr/>
          <p:nvPr/>
        </p:nvSpPr>
        <p:spPr>
          <a:xfrm>
            <a:off x="10005179" y="8548807"/>
            <a:ext cx="306824" cy="159425"/>
          </a:xfrm>
          <a:prstGeom prst="rect">
            <a:avLst/>
          </a:prstGeom>
          <a:noFill/>
          <a:ln/>
        </p:spPr>
        <p:txBody>
          <a:bodyPr wrap="none" lIns="0" tIns="0" rIns="0" bIns="0" rtlCol="0" anchor="t"/>
          <a:lstStyle/>
          <a:p>
            <a:pPr marL="0" indent="0" algn="l">
              <a:lnSpc>
                <a:spcPts val="1250"/>
              </a:lnSpc>
              <a:buNone/>
            </a:pPr>
            <a:r>
              <a:rPr lang="en-US" sz="1250" dirty="0">
                <a:solidFill>
                  <a:srgbClr val="CAD6DE"/>
                </a:solidFill>
                <a:latin typeface="Cabin" pitchFamily="34" charset="0"/>
                <a:ea typeface="Cabin" pitchFamily="34" charset="-122"/>
                <a:cs typeface="Cabin" pitchFamily="34" charset="-120"/>
              </a:rPr>
              <a:t>USA</a:t>
            </a:r>
            <a:endParaRPr lang="en-US" sz="1250" dirty="0"/>
          </a:p>
        </p:txBody>
      </p:sp>
      <p:sp>
        <p:nvSpPr>
          <p:cNvPr id="12" name="Shape 9"/>
          <p:cNvSpPr/>
          <p:nvPr/>
        </p:nvSpPr>
        <p:spPr>
          <a:xfrm>
            <a:off x="11491198" y="8548807"/>
            <a:ext cx="159425" cy="159425"/>
          </a:xfrm>
          <a:prstGeom prst="roundRect">
            <a:avLst>
              <a:gd name="adj" fmla="val 11471"/>
            </a:avLst>
          </a:prstGeom>
          <a:solidFill>
            <a:srgbClr val="9BF8F0"/>
          </a:solidFill>
          <a:ln/>
        </p:spPr>
      </p:sp>
      <p:sp>
        <p:nvSpPr>
          <p:cNvPr id="13" name="Text 10"/>
          <p:cNvSpPr/>
          <p:nvPr/>
        </p:nvSpPr>
        <p:spPr>
          <a:xfrm>
            <a:off x="11711583" y="8548807"/>
            <a:ext cx="476726" cy="159425"/>
          </a:xfrm>
          <a:prstGeom prst="rect">
            <a:avLst/>
          </a:prstGeom>
          <a:noFill/>
          <a:ln/>
        </p:spPr>
        <p:txBody>
          <a:bodyPr wrap="none" lIns="0" tIns="0" rIns="0" bIns="0" rtlCol="0" anchor="t"/>
          <a:lstStyle/>
          <a:p>
            <a:pPr marL="0" indent="0" algn="l">
              <a:lnSpc>
                <a:spcPts val="1250"/>
              </a:lnSpc>
              <a:buNone/>
            </a:pPr>
            <a:r>
              <a:rPr lang="en-US" sz="1250" dirty="0">
                <a:solidFill>
                  <a:srgbClr val="CAD6DE"/>
                </a:solidFill>
                <a:latin typeface="Cabin" pitchFamily="34" charset="0"/>
                <a:ea typeface="Cabin" pitchFamily="34" charset="-122"/>
                <a:cs typeface="Cabin" pitchFamily="34" charset="-120"/>
              </a:rPr>
              <a:t>Mexico</a:t>
            </a:r>
            <a:endParaRPr lang="en-US" sz="1250" dirty="0"/>
          </a:p>
        </p:txBody>
      </p:sp>
      <p:sp>
        <p:nvSpPr>
          <p:cNvPr id="14" name="Text 11"/>
          <p:cNvSpPr/>
          <p:nvPr/>
        </p:nvSpPr>
        <p:spPr>
          <a:xfrm>
            <a:off x="558284" y="8887658"/>
            <a:ext cx="13513832" cy="510540"/>
          </a:xfrm>
          <a:prstGeom prst="rect">
            <a:avLst/>
          </a:prstGeom>
          <a:noFill/>
          <a:ln/>
        </p:spPr>
        <p:txBody>
          <a:bodyPr wrap="square" lIns="0" tIns="0" rIns="0" bIns="0" rtlCol="0" anchor="t"/>
          <a:lstStyle/>
          <a:p>
            <a:pPr marL="0" indent="0" algn="l">
              <a:lnSpc>
                <a:spcPts val="2000"/>
              </a:lnSpc>
              <a:buNone/>
            </a:pPr>
            <a:r>
              <a:rPr lang="en-US" sz="1250" dirty="0">
                <a:solidFill>
                  <a:srgbClr val="CAD6DE"/>
                </a:solidFill>
                <a:latin typeface="Cabin" pitchFamily="34" charset="0"/>
                <a:ea typeface="Cabin" pitchFamily="34" charset="-122"/>
                <a:cs typeface="Cabin" pitchFamily="34" charset="-120"/>
              </a:rPr>
              <a:t>“When we look at profit distribution, the numbers mirror sales: </a:t>
            </a:r>
            <a:r>
              <a:rPr lang="en-US" sz="1250" b="1" dirty="0">
                <a:solidFill>
                  <a:srgbClr val="CAD6DE"/>
                </a:solidFill>
                <a:latin typeface="Cabin" pitchFamily="34" charset="0"/>
                <a:ea typeface="Cabin" pitchFamily="34" charset="-122"/>
                <a:cs typeface="Cabin" pitchFamily="34" charset="-120"/>
              </a:rPr>
              <a:t>Canada</a:t>
            </a:r>
            <a:r>
              <a:rPr lang="en-US" sz="1250" dirty="0">
                <a:solidFill>
                  <a:srgbClr val="CAD6DE"/>
                </a:solidFill>
                <a:latin typeface="Cabin" pitchFamily="34" charset="0"/>
                <a:ea typeface="Cabin" pitchFamily="34" charset="-122"/>
                <a:cs typeface="Cabin" pitchFamily="34" charset="-120"/>
              </a:rPr>
              <a:t> slightly edges others at </a:t>
            </a:r>
            <a:r>
              <a:rPr lang="en-US" sz="1250" b="1" dirty="0">
                <a:solidFill>
                  <a:srgbClr val="CAD6DE"/>
                </a:solidFill>
                <a:latin typeface="Cabin" pitchFamily="34" charset="0"/>
                <a:ea typeface="Cabin" pitchFamily="34" charset="-122"/>
                <a:cs typeface="Cabin" pitchFamily="34" charset="-120"/>
              </a:rPr>
              <a:t>21.36%</a:t>
            </a:r>
            <a:r>
              <a:rPr lang="en-US" sz="1250" dirty="0">
                <a:solidFill>
                  <a:srgbClr val="CAD6DE"/>
                </a:solidFill>
                <a:latin typeface="Cabin" pitchFamily="34" charset="0"/>
                <a:ea typeface="Cabin" pitchFamily="34" charset="-122"/>
                <a:cs typeface="Cabin" pitchFamily="34" charset="-120"/>
              </a:rPr>
              <a:t>, followed by </a:t>
            </a:r>
            <a:r>
              <a:rPr lang="en-US" sz="1250" b="1" dirty="0">
                <a:solidFill>
                  <a:srgbClr val="CAD6DE"/>
                </a:solidFill>
                <a:latin typeface="Cabin" pitchFamily="34" charset="0"/>
                <a:ea typeface="Cabin" pitchFamily="34" charset="-122"/>
                <a:cs typeface="Cabin" pitchFamily="34" charset="-120"/>
              </a:rPr>
              <a:t>France (21.11%)</a:t>
            </a:r>
            <a:r>
              <a:rPr lang="en-US" sz="1250" dirty="0">
                <a:solidFill>
                  <a:srgbClr val="CAD6DE"/>
                </a:solidFill>
                <a:latin typeface="Cabin" pitchFamily="34" charset="0"/>
                <a:ea typeface="Cabin" pitchFamily="34" charset="-122"/>
                <a:cs typeface="Cabin" pitchFamily="34" charset="-120"/>
              </a:rPr>
              <a:t>, </a:t>
            </a:r>
            <a:r>
              <a:rPr lang="en-US" sz="1250" b="1" dirty="0">
                <a:solidFill>
                  <a:srgbClr val="CAD6DE"/>
                </a:solidFill>
                <a:latin typeface="Cabin" pitchFamily="34" charset="0"/>
                <a:ea typeface="Cabin" pitchFamily="34" charset="-122"/>
                <a:cs typeface="Cabin" pitchFamily="34" charset="-120"/>
              </a:rPr>
              <a:t>Germany (19.53%)</a:t>
            </a:r>
            <a:r>
              <a:rPr lang="en-US" sz="1250" dirty="0">
                <a:solidFill>
                  <a:srgbClr val="CAD6DE"/>
                </a:solidFill>
                <a:latin typeface="Cabin" pitchFamily="34" charset="0"/>
                <a:ea typeface="Cabin" pitchFamily="34" charset="-122"/>
                <a:cs typeface="Cabin" pitchFamily="34" charset="-120"/>
              </a:rPr>
              <a:t>, </a:t>
            </a:r>
            <a:r>
              <a:rPr lang="en-US" sz="1250" b="1" dirty="0">
                <a:solidFill>
                  <a:srgbClr val="CAD6DE"/>
                </a:solidFill>
                <a:latin typeface="Cabin" pitchFamily="34" charset="0"/>
                <a:ea typeface="Cabin" pitchFamily="34" charset="-122"/>
                <a:cs typeface="Cabin" pitchFamily="34" charset="-120"/>
              </a:rPr>
              <a:t>USA (20.06%)</a:t>
            </a:r>
            <a:r>
              <a:rPr lang="en-US" sz="1250" dirty="0">
                <a:solidFill>
                  <a:srgbClr val="CAD6DE"/>
                </a:solidFill>
                <a:latin typeface="Cabin" pitchFamily="34" charset="0"/>
                <a:ea typeface="Cabin" pitchFamily="34" charset="-122"/>
                <a:cs typeface="Cabin" pitchFamily="34" charset="-120"/>
              </a:rPr>
              <a:t>, and </a:t>
            </a:r>
            <a:r>
              <a:rPr lang="en-US" sz="1250" b="1" dirty="0">
                <a:solidFill>
                  <a:srgbClr val="CAD6DE"/>
                </a:solidFill>
                <a:latin typeface="Cabin" pitchFamily="34" charset="0"/>
                <a:ea typeface="Cabin" pitchFamily="34" charset="-122"/>
                <a:cs typeface="Cabin" pitchFamily="34" charset="-120"/>
              </a:rPr>
              <a:t>Mexico (17.95%)</a:t>
            </a:r>
            <a:r>
              <a:rPr lang="en-US" sz="1250" dirty="0">
                <a:solidFill>
                  <a:srgbClr val="CAD6DE"/>
                </a:solidFill>
                <a:latin typeface="Cabin" pitchFamily="34" charset="0"/>
                <a:ea typeface="Cabin" pitchFamily="34" charset="-122"/>
                <a:cs typeface="Cabin" pitchFamily="34" charset="-120"/>
              </a:rPr>
              <a:t>. This indicates that profit scales closely with sales volume across regions, with no major outliers.”</a:t>
            </a:r>
            <a:endParaRPr lang="en-US" sz="12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7315200" cy="8229600"/>
          </a:xfrm>
          <a:prstGeom prst="rect">
            <a:avLst/>
          </a:prstGeom>
        </p:spPr>
      </p:pic>
      <p:pic>
        <p:nvPicPr>
          <p:cNvPr id="3" name="Image 1" descr="preencoded.png"/>
          <p:cNvPicPr>
            <a:picLocks noChangeAspect="1"/>
          </p:cNvPicPr>
          <p:nvPr/>
        </p:nvPicPr>
        <p:blipFill>
          <a:blip r:embed="rId4"/>
          <a:stretch>
            <a:fillRect/>
          </a:stretch>
        </p:blipFill>
        <p:spPr>
          <a:xfrm>
            <a:off x="299323" y="2301240"/>
            <a:ext cx="6716554" cy="3627001"/>
          </a:xfrm>
          <a:prstGeom prst="rect">
            <a:avLst/>
          </a:prstGeom>
        </p:spPr>
      </p:pic>
      <p:sp>
        <p:nvSpPr>
          <p:cNvPr id="4" name="Text 0"/>
          <p:cNvSpPr/>
          <p:nvPr/>
        </p:nvSpPr>
        <p:spPr>
          <a:xfrm>
            <a:off x="8152924" y="2451735"/>
            <a:ext cx="5639753" cy="1141809"/>
          </a:xfrm>
          <a:prstGeom prst="rect">
            <a:avLst/>
          </a:prstGeom>
          <a:noFill/>
          <a:ln/>
        </p:spPr>
        <p:txBody>
          <a:bodyPr wrap="square" lIns="0" tIns="0" rIns="0" bIns="0" rtlCol="0" anchor="t"/>
          <a:lstStyle/>
          <a:p>
            <a:pPr marL="0" indent="0" algn="ctr">
              <a:lnSpc>
                <a:spcPts val="4400"/>
              </a:lnSpc>
              <a:buNone/>
            </a:pPr>
            <a:r>
              <a:rPr lang="en-US" sz="3500" dirty="0">
                <a:solidFill>
                  <a:srgbClr val="000000"/>
                </a:solidFill>
                <a:latin typeface="Unbounded" pitchFamily="34" charset="0"/>
                <a:ea typeface="Unbounded" pitchFamily="34" charset="-122"/>
                <a:cs typeface="Unbounded" pitchFamily="34" charset="-120"/>
              </a:rPr>
              <a:t>📦</a:t>
            </a:r>
            <a:r>
              <a:rPr lang="en-US" sz="3500" dirty="0">
                <a:solidFill>
                  <a:srgbClr val="FFFFFF"/>
                </a:solidFill>
                <a:latin typeface="Unbounded" pitchFamily="34" charset="0"/>
                <a:ea typeface="Unbounded" pitchFamily="34" charset="-122"/>
                <a:cs typeface="Unbounded" pitchFamily="34" charset="-120"/>
              </a:rPr>
              <a:t> Units Sold by Product (Treemap)</a:t>
            </a:r>
            <a:endParaRPr lang="en-US" sz="3500" dirty="0"/>
          </a:p>
        </p:txBody>
      </p:sp>
      <p:sp>
        <p:nvSpPr>
          <p:cNvPr id="5" name="Text 1"/>
          <p:cNvSpPr/>
          <p:nvPr/>
        </p:nvSpPr>
        <p:spPr>
          <a:xfrm>
            <a:off x="8152924" y="3862745"/>
            <a:ext cx="5639753" cy="1915120"/>
          </a:xfrm>
          <a:prstGeom prst="rect">
            <a:avLst/>
          </a:prstGeom>
          <a:noFill/>
          <a:ln/>
        </p:spPr>
        <p:txBody>
          <a:bodyPr wrap="square" lIns="0" tIns="0" rIns="0" bIns="0" rtlCol="0" anchor="t"/>
          <a:lstStyle/>
          <a:p>
            <a:pPr marL="0" indent="0" algn="l">
              <a:lnSpc>
                <a:spcPts val="3000"/>
              </a:lnSpc>
              <a:buNone/>
            </a:pPr>
            <a:r>
              <a:rPr lang="en-US" sz="1850" dirty="0">
                <a:solidFill>
                  <a:srgbClr val="CAD6DE"/>
                </a:solidFill>
                <a:latin typeface="Cabin" pitchFamily="34" charset="0"/>
                <a:ea typeface="Cabin" pitchFamily="34" charset="-122"/>
                <a:cs typeface="Cabin" pitchFamily="34" charset="-120"/>
              </a:rPr>
              <a:t>This treemap represents the total units sold by product. </a:t>
            </a:r>
            <a:r>
              <a:rPr lang="en-US" sz="1850" b="1" dirty="0">
                <a:solidFill>
                  <a:srgbClr val="CAD6DE"/>
                </a:solidFill>
                <a:latin typeface="Cabin" pitchFamily="34" charset="0"/>
                <a:ea typeface="Cabin" pitchFamily="34" charset="-122"/>
                <a:cs typeface="Cabin" pitchFamily="34" charset="-120"/>
              </a:rPr>
              <a:t>Paseo is the top mover with 338K units</a:t>
            </a:r>
            <a:r>
              <a:rPr lang="en-US" sz="1850" dirty="0">
                <a:solidFill>
                  <a:srgbClr val="CAD6DE"/>
                </a:solidFill>
                <a:latin typeface="Cabin" pitchFamily="34" charset="0"/>
                <a:ea typeface="Cabin" pitchFamily="34" charset="-122"/>
                <a:cs typeface="Cabin" pitchFamily="34" charset="-120"/>
              </a:rPr>
              <a:t>, followed by </a:t>
            </a:r>
            <a:r>
              <a:rPr lang="en-US" sz="1850" b="1" dirty="0">
                <a:solidFill>
                  <a:srgbClr val="CAD6DE"/>
                </a:solidFill>
                <a:latin typeface="Cabin" pitchFamily="34" charset="0"/>
                <a:ea typeface="Cabin" pitchFamily="34" charset="-122"/>
                <a:cs typeface="Cabin" pitchFamily="34" charset="-120"/>
              </a:rPr>
              <a:t>VTT (169K)</a:t>
            </a:r>
            <a:r>
              <a:rPr lang="en-US" sz="1850" dirty="0">
                <a:solidFill>
                  <a:srgbClr val="CAD6DE"/>
                </a:solidFill>
                <a:latin typeface="Cabin" pitchFamily="34" charset="0"/>
                <a:ea typeface="Cabin" pitchFamily="34" charset="-122"/>
                <a:cs typeface="Cabin" pitchFamily="34" charset="-120"/>
              </a:rPr>
              <a:t>, </a:t>
            </a:r>
            <a:r>
              <a:rPr lang="en-US" sz="1850" b="1" dirty="0">
                <a:solidFill>
                  <a:srgbClr val="CAD6DE"/>
                </a:solidFill>
                <a:latin typeface="Cabin" pitchFamily="34" charset="0"/>
                <a:ea typeface="Cabin" pitchFamily="34" charset="-122"/>
                <a:cs typeface="Cabin" pitchFamily="34" charset="-120"/>
              </a:rPr>
              <a:t>Velo (162K)</a:t>
            </a:r>
            <a:r>
              <a:rPr lang="en-US" sz="1850" dirty="0">
                <a:solidFill>
                  <a:srgbClr val="CAD6DE"/>
                </a:solidFill>
                <a:latin typeface="Cabin" pitchFamily="34" charset="0"/>
                <a:ea typeface="Cabin" pitchFamily="34" charset="-122"/>
                <a:cs typeface="Cabin" pitchFamily="34" charset="-120"/>
              </a:rPr>
              <a:t>, and </a:t>
            </a:r>
            <a:r>
              <a:rPr lang="en-US" sz="1850" b="1" dirty="0">
                <a:solidFill>
                  <a:srgbClr val="CAD6DE"/>
                </a:solidFill>
                <a:latin typeface="Cabin" pitchFamily="34" charset="0"/>
                <a:ea typeface="Cabin" pitchFamily="34" charset="-122"/>
                <a:cs typeface="Cabin" pitchFamily="34" charset="-120"/>
              </a:rPr>
              <a:t>Amarilla (155K)</a:t>
            </a:r>
            <a:r>
              <a:rPr lang="en-US" sz="1850" dirty="0">
                <a:solidFill>
                  <a:srgbClr val="CAD6DE"/>
                </a:solidFill>
                <a:latin typeface="Cabin" pitchFamily="34" charset="0"/>
                <a:ea typeface="Cabin" pitchFamily="34" charset="-122"/>
                <a:cs typeface="Cabin" pitchFamily="34" charset="-120"/>
              </a:rPr>
              <a:t>. This suggests Paseo has both high sales volume and profitability, making it a strategic product line.”</a:t>
            </a:r>
            <a:endParaRPr lang="en-US" sz="18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4066342" y="559118"/>
            <a:ext cx="6497598" cy="365403"/>
          </a:xfrm>
          <a:prstGeom prst="rect">
            <a:avLst/>
          </a:prstGeom>
          <a:noFill/>
          <a:ln/>
        </p:spPr>
        <p:txBody>
          <a:bodyPr wrap="none" lIns="0" tIns="0" rIns="0" bIns="0" rtlCol="0" anchor="t"/>
          <a:lstStyle/>
          <a:p>
            <a:pPr marL="0" indent="0" algn="ctr">
              <a:lnSpc>
                <a:spcPts val="2800"/>
              </a:lnSpc>
              <a:buNone/>
            </a:pPr>
            <a:r>
              <a:rPr lang="en-US" sz="2250" dirty="0">
                <a:solidFill>
                  <a:srgbClr val="000000"/>
                </a:solidFill>
                <a:latin typeface="Unbounded" pitchFamily="34" charset="0"/>
                <a:ea typeface="Unbounded" pitchFamily="34" charset="-122"/>
                <a:cs typeface="Unbounded" pitchFamily="34" charset="-120"/>
              </a:rPr>
              <a:t>📈</a:t>
            </a:r>
            <a:r>
              <a:rPr lang="en-US" sz="2250" dirty="0">
                <a:solidFill>
                  <a:srgbClr val="FFFFFF"/>
                </a:solidFill>
                <a:latin typeface="Unbounded" pitchFamily="34" charset="0"/>
                <a:ea typeface="Unbounded" pitchFamily="34" charset="-122"/>
                <a:cs typeface="Unbounded" pitchFamily="34" charset="-120"/>
              </a:rPr>
              <a:t> Key Takeaways &amp; Strategic Insights</a:t>
            </a:r>
            <a:endParaRPr lang="en-US" sz="2250" dirty="0"/>
          </a:p>
        </p:txBody>
      </p:sp>
      <p:pic>
        <p:nvPicPr>
          <p:cNvPr id="3" name="Image 0" descr="preencoded.png"/>
          <p:cNvPicPr>
            <a:picLocks noChangeAspect="1"/>
          </p:cNvPicPr>
          <p:nvPr/>
        </p:nvPicPr>
        <p:blipFill>
          <a:blip r:embed="rId3"/>
          <a:stretch>
            <a:fillRect/>
          </a:stretch>
        </p:blipFill>
        <p:spPr>
          <a:xfrm>
            <a:off x="709613" y="1330047"/>
            <a:ext cx="1013817" cy="1216581"/>
          </a:xfrm>
          <a:prstGeom prst="rect">
            <a:avLst/>
          </a:prstGeom>
        </p:spPr>
      </p:pic>
      <p:sp>
        <p:nvSpPr>
          <p:cNvPr id="4" name="Text 1"/>
          <p:cNvSpPr/>
          <p:nvPr/>
        </p:nvSpPr>
        <p:spPr>
          <a:xfrm>
            <a:off x="1926193" y="1532811"/>
            <a:ext cx="3145631" cy="298252"/>
          </a:xfrm>
          <a:prstGeom prst="rect">
            <a:avLst/>
          </a:prstGeom>
          <a:noFill/>
          <a:ln/>
        </p:spPr>
        <p:txBody>
          <a:bodyPr wrap="none" lIns="0" tIns="0" rIns="0" bIns="0" rtlCol="0" anchor="t"/>
          <a:lstStyle/>
          <a:p>
            <a:pPr marL="0" indent="0" algn="l">
              <a:lnSpc>
                <a:spcPts val="2300"/>
              </a:lnSpc>
              <a:buNone/>
            </a:pPr>
            <a:r>
              <a:rPr lang="en-US" sz="1850" dirty="0">
                <a:solidFill>
                  <a:srgbClr val="CAD6DE"/>
                </a:solidFill>
                <a:latin typeface="Unbounded" pitchFamily="34" charset="0"/>
                <a:ea typeface="Unbounded" pitchFamily="34" charset="-122"/>
                <a:cs typeface="Unbounded" pitchFamily="34" charset="-120"/>
              </a:rPr>
              <a:t>Government Segment</a:t>
            </a:r>
            <a:endParaRPr lang="en-US" sz="1850" dirty="0"/>
          </a:p>
        </p:txBody>
      </p:sp>
      <p:sp>
        <p:nvSpPr>
          <p:cNvPr id="5" name="Text 2"/>
          <p:cNvSpPr/>
          <p:nvPr/>
        </p:nvSpPr>
        <p:spPr>
          <a:xfrm>
            <a:off x="1926193" y="1952625"/>
            <a:ext cx="11994594" cy="324326"/>
          </a:xfrm>
          <a:prstGeom prst="rect">
            <a:avLst/>
          </a:prstGeom>
          <a:noFill/>
          <a:ln/>
        </p:spPr>
        <p:txBody>
          <a:bodyPr wrap="none" lIns="0" tIns="0" rIns="0" bIns="0" rtlCol="0" anchor="t"/>
          <a:lstStyle/>
          <a:p>
            <a:pPr marL="0" indent="0" algn="l">
              <a:lnSpc>
                <a:spcPts val="2550"/>
              </a:lnSpc>
              <a:buNone/>
            </a:pPr>
            <a:r>
              <a:rPr lang="en-US" sz="1550" dirty="0">
                <a:solidFill>
                  <a:srgbClr val="CAD6DE"/>
                </a:solidFill>
                <a:latin typeface="Cabin" pitchFamily="34" charset="0"/>
                <a:ea typeface="Cabin" pitchFamily="34" charset="-122"/>
                <a:cs typeface="Cabin" pitchFamily="34" charset="-120"/>
              </a:rPr>
              <a:t>is our most profitable and high-volume segment.</a:t>
            </a:r>
            <a:endParaRPr lang="en-US" sz="1550" dirty="0"/>
          </a:p>
        </p:txBody>
      </p:sp>
      <p:pic>
        <p:nvPicPr>
          <p:cNvPr id="6" name="Image 1" descr="preencoded.png"/>
          <p:cNvPicPr>
            <a:picLocks noChangeAspect="1"/>
          </p:cNvPicPr>
          <p:nvPr/>
        </p:nvPicPr>
        <p:blipFill>
          <a:blip r:embed="rId4"/>
          <a:stretch>
            <a:fillRect/>
          </a:stretch>
        </p:blipFill>
        <p:spPr>
          <a:xfrm>
            <a:off x="709613" y="2546628"/>
            <a:ext cx="1013817" cy="1216581"/>
          </a:xfrm>
          <a:prstGeom prst="rect">
            <a:avLst/>
          </a:prstGeom>
        </p:spPr>
      </p:pic>
      <p:sp>
        <p:nvSpPr>
          <p:cNvPr id="7" name="Text 3"/>
          <p:cNvSpPr/>
          <p:nvPr/>
        </p:nvSpPr>
        <p:spPr>
          <a:xfrm>
            <a:off x="1926193" y="2749391"/>
            <a:ext cx="2385417" cy="298252"/>
          </a:xfrm>
          <a:prstGeom prst="rect">
            <a:avLst/>
          </a:prstGeom>
          <a:noFill/>
          <a:ln/>
        </p:spPr>
        <p:txBody>
          <a:bodyPr wrap="none" lIns="0" tIns="0" rIns="0" bIns="0" rtlCol="0" anchor="t"/>
          <a:lstStyle/>
          <a:p>
            <a:pPr marL="0" indent="0" algn="l">
              <a:lnSpc>
                <a:spcPts val="2300"/>
              </a:lnSpc>
              <a:buNone/>
            </a:pPr>
            <a:r>
              <a:rPr lang="en-US" sz="1850" dirty="0">
                <a:solidFill>
                  <a:srgbClr val="CAD6DE"/>
                </a:solidFill>
                <a:latin typeface="Unbounded" pitchFamily="34" charset="0"/>
                <a:ea typeface="Unbounded" pitchFamily="34" charset="-122"/>
                <a:cs typeface="Unbounded" pitchFamily="34" charset="-120"/>
              </a:rPr>
              <a:t>Enterprise</a:t>
            </a:r>
            <a:endParaRPr lang="en-US" sz="1850" dirty="0"/>
          </a:p>
        </p:txBody>
      </p:sp>
      <p:sp>
        <p:nvSpPr>
          <p:cNvPr id="8" name="Text 4"/>
          <p:cNvSpPr/>
          <p:nvPr/>
        </p:nvSpPr>
        <p:spPr>
          <a:xfrm>
            <a:off x="1926193" y="3169206"/>
            <a:ext cx="11994594" cy="324326"/>
          </a:xfrm>
          <a:prstGeom prst="rect">
            <a:avLst/>
          </a:prstGeom>
          <a:noFill/>
          <a:ln/>
        </p:spPr>
        <p:txBody>
          <a:bodyPr wrap="none" lIns="0" tIns="0" rIns="0" bIns="0" rtlCol="0" anchor="t"/>
          <a:lstStyle/>
          <a:p>
            <a:pPr marL="0" indent="0" algn="l">
              <a:lnSpc>
                <a:spcPts val="2550"/>
              </a:lnSpc>
              <a:buNone/>
            </a:pPr>
            <a:r>
              <a:rPr lang="en-US" sz="1550" dirty="0">
                <a:solidFill>
                  <a:srgbClr val="CAD6DE"/>
                </a:solidFill>
                <a:latin typeface="Cabin" pitchFamily="34" charset="0"/>
                <a:ea typeface="Cabin" pitchFamily="34" charset="-122"/>
                <a:cs typeface="Cabin" pitchFamily="34" charset="-120"/>
              </a:rPr>
              <a:t>is underperforming, requiring margin restructuring.</a:t>
            </a:r>
            <a:endParaRPr lang="en-US" sz="1550" dirty="0"/>
          </a:p>
        </p:txBody>
      </p:sp>
      <p:pic>
        <p:nvPicPr>
          <p:cNvPr id="9" name="Image 2" descr="preencoded.png"/>
          <p:cNvPicPr>
            <a:picLocks noChangeAspect="1"/>
          </p:cNvPicPr>
          <p:nvPr/>
        </p:nvPicPr>
        <p:blipFill>
          <a:blip r:embed="rId5"/>
          <a:stretch>
            <a:fillRect/>
          </a:stretch>
        </p:blipFill>
        <p:spPr>
          <a:xfrm>
            <a:off x="709613" y="3763208"/>
            <a:ext cx="1013817" cy="1216581"/>
          </a:xfrm>
          <a:prstGeom prst="rect">
            <a:avLst/>
          </a:prstGeom>
        </p:spPr>
      </p:pic>
      <p:sp>
        <p:nvSpPr>
          <p:cNvPr id="10" name="Text 5"/>
          <p:cNvSpPr/>
          <p:nvPr/>
        </p:nvSpPr>
        <p:spPr>
          <a:xfrm>
            <a:off x="1926193" y="3965972"/>
            <a:ext cx="2385417" cy="298252"/>
          </a:xfrm>
          <a:prstGeom prst="rect">
            <a:avLst/>
          </a:prstGeom>
          <a:noFill/>
          <a:ln/>
        </p:spPr>
        <p:txBody>
          <a:bodyPr wrap="none" lIns="0" tIns="0" rIns="0" bIns="0" rtlCol="0" anchor="t"/>
          <a:lstStyle/>
          <a:p>
            <a:pPr marL="0" indent="0" algn="l">
              <a:lnSpc>
                <a:spcPts val="2300"/>
              </a:lnSpc>
              <a:buNone/>
            </a:pPr>
            <a:r>
              <a:rPr lang="en-US" sz="1850" dirty="0">
                <a:solidFill>
                  <a:srgbClr val="CAD6DE"/>
                </a:solidFill>
                <a:latin typeface="Unbounded" pitchFamily="34" charset="0"/>
                <a:ea typeface="Unbounded" pitchFamily="34" charset="-122"/>
                <a:cs typeface="Unbounded" pitchFamily="34" charset="-120"/>
              </a:rPr>
              <a:t>USA and France</a:t>
            </a:r>
            <a:endParaRPr lang="en-US" sz="1850" dirty="0"/>
          </a:p>
        </p:txBody>
      </p:sp>
      <p:sp>
        <p:nvSpPr>
          <p:cNvPr id="11" name="Text 6"/>
          <p:cNvSpPr/>
          <p:nvPr/>
        </p:nvSpPr>
        <p:spPr>
          <a:xfrm>
            <a:off x="1926193" y="4385786"/>
            <a:ext cx="11994594" cy="324326"/>
          </a:xfrm>
          <a:prstGeom prst="rect">
            <a:avLst/>
          </a:prstGeom>
          <a:noFill/>
          <a:ln/>
        </p:spPr>
        <p:txBody>
          <a:bodyPr wrap="none" lIns="0" tIns="0" rIns="0" bIns="0" rtlCol="0" anchor="t"/>
          <a:lstStyle/>
          <a:p>
            <a:pPr marL="0" indent="0" algn="l">
              <a:lnSpc>
                <a:spcPts val="2550"/>
              </a:lnSpc>
              <a:buNone/>
            </a:pPr>
            <a:r>
              <a:rPr lang="en-US" sz="1550" dirty="0">
                <a:solidFill>
                  <a:srgbClr val="CAD6DE"/>
                </a:solidFill>
                <a:latin typeface="Cabin" pitchFamily="34" charset="0"/>
                <a:ea typeface="Cabin" pitchFamily="34" charset="-122"/>
                <a:cs typeface="Cabin" pitchFamily="34" charset="-120"/>
              </a:rPr>
              <a:t>show the strongest market expansion and year-over-year growth.</a:t>
            </a:r>
            <a:endParaRPr lang="en-US" sz="1550" dirty="0"/>
          </a:p>
        </p:txBody>
      </p:sp>
      <p:pic>
        <p:nvPicPr>
          <p:cNvPr id="12" name="Image 3" descr="preencoded.png"/>
          <p:cNvPicPr>
            <a:picLocks noChangeAspect="1"/>
          </p:cNvPicPr>
          <p:nvPr/>
        </p:nvPicPr>
        <p:blipFill>
          <a:blip r:embed="rId6"/>
          <a:stretch>
            <a:fillRect/>
          </a:stretch>
        </p:blipFill>
        <p:spPr>
          <a:xfrm>
            <a:off x="709613" y="4979789"/>
            <a:ext cx="1013817" cy="1216581"/>
          </a:xfrm>
          <a:prstGeom prst="rect">
            <a:avLst/>
          </a:prstGeom>
        </p:spPr>
      </p:pic>
      <p:sp>
        <p:nvSpPr>
          <p:cNvPr id="13" name="Text 7"/>
          <p:cNvSpPr/>
          <p:nvPr/>
        </p:nvSpPr>
        <p:spPr>
          <a:xfrm>
            <a:off x="1926193" y="5182553"/>
            <a:ext cx="4036100" cy="298252"/>
          </a:xfrm>
          <a:prstGeom prst="rect">
            <a:avLst/>
          </a:prstGeom>
          <a:noFill/>
          <a:ln/>
        </p:spPr>
        <p:txBody>
          <a:bodyPr wrap="none" lIns="0" tIns="0" rIns="0" bIns="0" rtlCol="0" anchor="t"/>
          <a:lstStyle/>
          <a:p>
            <a:pPr marL="0" indent="0" algn="l">
              <a:lnSpc>
                <a:spcPts val="2300"/>
              </a:lnSpc>
              <a:buNone/>
            </a:pPr>
            <a:r>
              <a:rPr lang="en-US" sz="1850" dirty="0">
                <a:solidFill>
                  <a:srgbClr val="CAD6DE"/>
                </a:solidFill>
                <a:latin typeface="Unbounded" pitchFamily="34" charset="0"/>
                <a:ea typeface="Unbounded" pitchFamily="34" charset="-122"/>
                <a:cs typeface="Unbounded" pitchFamily="34" charset="-120"/>
              </a:rPr>
              <a:t>Products like Paseo and VTT</a:t>
            </a:r>
            <a:endParaRPr lang="en-US" sz="1850" dirty="0"/>
          </a:p>
        </p:txBody>
      </p:sp>
      <p:sp>
        <p:nvSpPr>
          <p:cNvPr id="14" name="Text 8"/>
          <p:cNvSpPr/>
          <p:nvPr/>
        </p:nvSpPr>
        <p:spPr>
          <a:xfrm>
            <a:off x="1926193" y="5602367"/>
            <a:ext cx="11994594" cy="324326"/>
          </a:xfrm>
          <a:prstGeom prst="rect">
            <a:avLst/>
          </a:prstGeom>
          <a:noFill/>
          <a:ln/>
        </p:spPr>
        <p:txBody>
          <a:bodyPr wrap="none" lIns="0" tIns="0" rIns="0" bIns="0" rtlCol="0" anchor="t"/>
          <a:lstStyle/>
          <a:p>
            <a:pPr marL="0" indent="0" algn="l">
              <a:lnSpc>
                <a:spcPts val="2550"/>
              </a:lnSpc>
              <a:buNone/>
            </a:pPr>
            <a:r>
              <a:rPr lang="en-US" sz="1550" dirty="0">
                <a:solidFill>
                  <a:srgbClr val="CAD6DE"/>
                </a:solidFill>
                <a:latin typeface="Cabin" pitchFamily="34" charset="0"/>
                <a:ea typeface="Cabin" pitchFamily="34" charset="-122"/>
                <a:cs typeface="Cabin" pitchFamily="34" charset="-120"/>
              </a:rPr>
              <a:t>are core revenue drivers.</a:t>
            </a:r>
            <a:endParaRPr lang="en-US" sz="1550" dirty="0"/>
          </a:p>
        </p:txBody>
      </p:sp>
      <p:pic>
        <p:nvPicPr>
          <p:cNvPr id="15" name="Image 4" descr="preencoded.png"/>
          <p:cNvPicPr>
            <a:picLocks noChangeAspect="1"/>
          </p:cNvPicPr>
          <p:nvPr/>
        </p:nvPicPr>
        <p:blipFill>
          <a:blip r:embed="rId7"/>
          <a:stretch>
            <a:fillRect/>
          </a:stretch>
        </p:blipFill>
        <p:spPr>
          <a:xfrm>
            <a:off x="709613" y="6196370"/>
            <a:ext cx="1013817" cy="1473994"/>
          </a:xfrm>
          <a:prstGeom prst="rect">
            <a:avLst/>
          </a:prstGeom>
        </p:spPr>
      </p:pic>
      <p:sp>
        <p:nvSpPr>
          <p:cNvPr id="16" name="Text 9"/>
          <p:cNvSpPr/>
          <p:nvPr/>
        </p:nvSpPr>
        <p:spPr>
          <a:xfrm>
            <a:off x="1926193" y="6399133"/>
            <a:ext cx="4529138" cy="298252"/>
          </a:xfrm>
          <a:prstGeom prst="rect">
            <a:avLst/>
          </a:prstGeom>
          <a:noFill/>
          <a:ln/>
        </p:spPr>
        <p:txBody>
          <a:bodyPr wrap="none" lIns="0" tIns="0" rIns="0" bIns="0" rtlCol="0" anchor="t"/>
          <a:lstStyle/>
          <a:p>
            <a:pPr marL="0" indent="0" algn="l">
              <a:lnSpc>
                <a:spcPts val="2300"/>
              </a:lnSpc>
              <a:buNone/>
            </a:pPr>
            <a:r>
              <a:rPr lang="en-US" sz="1850" dirty="0">
                <a:solidFill>
                  <a:srgbClr val="CAD6DE"/>
                </a:solidFill>
                <a:latin typeface="Unbounded" pitchFamily="34" charset="0"/>
                <a:ea typeface="Unbounded" pitchFamily="34" charset="-122"/>
                <a:cs typeface="Unbounded" pitchFamily="34" charset="-120"/>
              </a:rPr>
              <a:t>Segments like Channel Partners</a:t>
            </a:r>
            <a:endParaRPr lang="en-US" sz="1850" dirty="0"/>
          </a:p>
        </p:txBody>
      </p:sp>
      <p:sp>
        <p:nvSpPr>
          <p:cNvPr id="17" name="Text 10"/>
          <p:cNvSpPr/>
          <p:nvPr/>
        </p:nvSpPr>
        <p:spPr>
          <a:xfrm>
            <a:off x="1926193" y="6818947"/>
            <a:ext cx="11994594" cy="648653"/>
          </a:xfrm>
          <a:prstGeom prst="rect">
            <a:avLst/>
          </a:prstGeom>
          <a:noFill/>
          <a:ln/>
        </p:spPr>
        <p:txBody>
          <a:bodyPr wrap="square" lIns="0" tIns="0" rIns="0" bIns="0" rtlCol="0" anchor="t"/>
          <a:lstStyle/>
          <a:p>
            <a:pPr marL="0" indent="0" algn="l">
              <a:lnSpc>
                <a:spcPts val="2550"/>
              </a:lnSpc>
              <a:buNone/>
            </a:pPr>
            <a:r>
              <a:rPr lang="en-US" sz="1550" dirty="0">
                <a:solidFill>
                  <a:srgbClr val="CAD6DE"/>
                </a:solidFill>
                <a:latin typeface="Cabin" pitchFamily="34" charset="0"/>
                <a:ea typeface="Cabin" pitchFamily="34" charset="-122"/>
                <a:cs typeface="Cabin" pitchFamily="34" charset="-120"/>
              </a:rPr>
              <a:t>though smaller in sales, offer exceptional profit efficiency. These insights can inform sales strategy, pricing adjustments, and expansion priorities.”</a:t>
            </a:r>
            <a:endParaRPr lang="en-US" sz="15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TotalTime>
  <Words>687</Words>
  <Application>Microsoft Office PowerPoint</Application>
  <PresentationFormat>Custom</PresentationFormat>
  <Paragraphs>61</Paragraphs>
  <Slides>10</Slides>
  <Notes>10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Arial</vt:lpstr>
      <vt:lpstr>Unbounded</vt:lpstr>
      <vt:lpstr>Cabin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Sasi Rokkam</cp:lastModifiedBy>
  <cp:revision>2</cp:revision>
  <dcterms:created xsi:type="dcterms:W3CDTF">2025-06-22T12:32:26Z</dcterms:created>
  <dcterms:modified xsi:type="dcterms:W3CDTF">2025-06-22T12:35:29Z</dcterms:modified>
</cp:coreProperties>
</file>